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5"/>
  </p:notesMasterIdLst>
  <p:handoutMasterIdLst>
    <p:handoutMasterId r:id="rId36"/>
  </p:handoutMasterIdLst>
  <p:sldIdLst>
    <p:sldId id="258" r:id="rId5"/>
    <p:sldId id="309" r:id="rId6"/>
    <p:sldId id="316" r:id="rId7"/>
    <p:sldId id="261" r:id="rId8"/>
    <p:sldId id="264" r:id="rId9"/>
    <p:sldId id="322" r:id="rId10"/>
    <p:sldId id="1273" r:id="rId11"/>
    <p:sldId id="850" r:id="rId12"/>
    <p:sldId id="1308" r:id="rId13"/>
    <p:sldId id="1280" r:id="rId14"/>
    <p:sldId id="1300" r:id="rId15"/>
    <p:sldId id="306" r:id="rId16"/>
    <p:sldId id="1283" r:id="rId17"/>
    <p:sldId id="1310" r:id="rId18"/>
    <p:sldId id="1309" r:id="rId19"/>
    <p:sldId id="1311" r:id="rId20"/>
    <p:sldId id="1301" r:id="rId21"/>
    <p:sldId id="1312" r:id="rId22"/>
    <p:sldId id="1313" r:id="rId23"/>
    <p:sldId id="1314" r:id="rId24"/>
    <p:sldId id="1315" r:id="rId25"/>
    <p:sldId id="1316" r:id="rId26"/>
    <p:sldId id="1317" r:id="rId27"/>
    <p:sldId id="269" r:id="rId28"/>
    <p:sldId id="1320" r:id="rId29"/>
    <p:sldId id="307" r:id="rId30"/>
    <p:sldId id="1319" r:id="rId31"/>
    <p:sldId id="1326" r:id="rId32"/>
    <p:sldId id="1327" r:id="rId33"/>
    <p:sldId id="318"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dap-Wilson, Marisa" initials="DM" lastIdx="10" clrIdx="0">
    <p:extLst>
      <p:ext uri="{19B8F6BF-5375-455C-9EA6-DF929625EA0E}">
        <p15:presenceInfo xmlns:p15="http://schemas.microsoft.com/office/powerpoint/2012/main" userId="S-1-5-21-1827217304-2091263002-624655392-58642" providerId="AD"/>
      </p:ext>
    </p:extLst>
  </p:cmAuthor>
  <p:cmAuthor id="2" name="Erickson, Christina" initials="EC" lastIdx="1" clrIdx="1">
    <p:extLst>
      <p:ext uri="{19B8F6BF-5375-455C-9EA6-DF929625EA0E}">
        <p15:presenceInfo xmlns:p15="http://schemas.microsoft.com/office/powerpoint/2012/main" userId="S-1-5-21-1827217304-2091263002-624655392-44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B9B"/>
    <a:srgbClr val="0D1D29"/>
    <a:srgbClr val="3B7D9B"/>
    <a:srgbClr val="679F35"/>
    <a:srgbClr val="BF703C"/>
    <a:srgbClr val="BA122B"/>
    <a:srgbClr val="9C2846"/>
    <a:srgbClr val="3162CF"/>
    <a:srgbClr val="C13157"/>
    <a:srgbClr val="892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751" autoAdjust="0"/>
  </p:normalViewPr>
  <p:slideViewPr>
    <p:cSldViewPr snapToGrid="0">
      <p:cViewPr varScale="1">
        <p:scale>
          <a:sx n="65" d="100"/>
          <a:sy n="65" d="100"/>
        </p:scale>
        <p:origin x="684" y="48"/>
      </p:cViewPr>
      <p:guideLst/>
    </p:cSldViewPr>
  </p:slideViewPr>
  <p:notesTextViewPr>
    <p:cViewPr>
      <p:scale>
        <a:sx n="1" d="1"/>
        <a:sy n="1" d="1"/>
      </p:scale>
      <p:origin x="0" y="0"/>
    </p:cViewPr>
  </p:notesTextViewPr>
  <p:notesViewPr>
    <p:cSldViewPr snapToGrid="0">
      <p:cViewPr varScale="1">
        <p:scale>
          <a:sx n="59" d="100"/>
          <a:sy n="59" d="100"/>
        </p:scale>
        <p:origin x="250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48922362631947"/>
          <c:y val="4.1373726173457498E-2"/>
          <c:w val="0.44451077637368053"/>
          <c:h val="0.88751400747707232"/>
        </c:manualLayout>
      </c:layout>
      <c:barChart>
        <c:barDir val="bar"/>
        <c:grouping val="stacked"/>
        <c:varyColors val="0"/>
        <c:ser>
          <c:idx val="0"/>
          <c:order val="0"/>
          <c:tx>
            <c:strRef>
              <c:f>Sheet1!$B$1</c:f>
              <c:strCache>
                <c:ptCount val="1"/>
                <c:pt idx="0">
                  <c:v>Extremely Important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Increasing affordable housing for low-income and homeless residents</c:v>
                </c:pt>
                <c:pt idx="1">
                  <c:v>Repairing deteriorating streets and sidewalks</c:v>
                </c:pt>
                <c:pt idx="2">
                  <c:v>Improving pedestrian, bike, and traffic safety</c:v>
                </c:pt>
                <c:pt idx="3">
                  <c:v>Planting and maintaining trees and improving park maintenance and infrastructure</c:v>
                </c:pt>
                <c:pt idx="4">
                  <c:v>Upgrading storm drains and green infrastructure to reduce pollution and flood risk</c:v>
                </c:pt>
                <c:pt idx="5">
                  <c:v>Protecting critical facilities from the threats of climate change</c:v>
                </c:pt>
                <c:pt idx="6">
                  <c:v>Improving the Berkeley waterfront</c:v>
                </c:pt>
              </c:strCache>
            </c:strRef>
          </c:cat>
          <c:val>
            <c:numRef>
              <c:f>Sheet1!$B$2:$B$8</c:f>
              <c:numCache>
                <c:formatCode>General</c:formatCode>
                <c:ptCount val="7"/>
                <c:pt idx="0">
                  <c:v>56</c:v>
                </c:pt>
                <c:pt idx="1">
                  <c:v>41</c:v>
                </c:pt>
                <c:pt idx="2">
                  <c:v>24</c:v>
                </c:pt>
                <c:pt idx="3">
                  <c:v>16</c:v>
                </c:pt>
                <c:pt idx="4">
                  <c:v>15</c:v>
                </c:pt>
                <c:pt idx="5">
                  <c:v>11</c:v>
                </c:pt>
                <c:pt idx="6">
                  <c:v>8</c:v>
                </c:pt>
              </c:numCache>
            </c:numRef>
          </c:val>
          <c:extLst>
            <c:ext xmlns:c16="http://schemas.microsoft.com/office/drawing/2014/chart" uri="{C3380CC4-5D6E-409C-BE32-E72D297353CC}">
              <c16:uniqueId val="{00000000-BB02-442D-A93F-786D47F0C224}"/>
            </c:ext>
          </c:extLst>
        </c:ser>
        <c:dLbls>
          <c:showLegendKey val="0"/>
          <c:showVal val="0"/>
          <c:showCatName val="0"/>
          <c:showSerName val="0"/>
          <c:showPercent val="0"/>
          <c:showBubbleSize val="0"/>
        </c:dLbls>
        <c:gapWidth val="150"/>
        <c:overlap val="100"/>
        <c:axId val="624696392"/>
        <c:axId val="62469442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solidFill>
                  <a:ln>
                    <a:noFill/>
                  </a:ln>
                  <a:effectLst/>
                </c:spPr>
                <c:invertIfNegative val="0"/>
                <c:cat>
                  <c:strRef>
                    <c:extLst>
                      <c:ext uri="{02D57815-91ED-43cb-92C2-25804820EDAC}">
                        <c15:formulaRef>
                          <c15:sqref>Sheet1!$A$2:$A$8</c15:sqref>
                        </c15:formulaRef>
                      </c:ext>
                    </c:extLst>
                    <c:strCache>
                      <c:ptCount val="7"/>
                      <c:pt idx="0">
                        <c:v>Increasing affordable housing for low-income and homeless residents</c:v>
                      </c:pt>
                      <c:pt idx="1">
                        <c:v>Repairing deteriorating streets and sidewalks</c:v>
                      </c:pt>
                      <c:pt idx="2">
                        <c:v>Improving pedestrian, bike, and traffic safety</c:v>
                      </c:pt>
                      <c:pt idx="3">
                        <c:v>Planting and maintaining trees and improving park maintenance and infrastructure</c:v>
                      </c:pt>
                      <c:pt idx="4">
                        <c:v>Upgrading storm drains and green infrastructure to reduce pollution and flood risk</c:v>
                      </c:pt>
                      <c:pt idx="5">
                        <c:v>Protecting critical facilities from the threats of climate change</c:v>
                      </c:pt>
                      <c:pt idx="6">
                        <c:v>Improving the Berkeley waterfront</c:v>
                      </c:pt>
                    </c:strCache>
                  </c:strRef>
                </c:cat>
                <c:val>
                  <c:numRef>
                    <c:extLst>
                      <c:ext uri="{02D57815-91ED-43cb-92C2-25804820EDAC}">
                        <c15:formulaRef>
                          <c15:sqref>Sheet1!$C$2:$C$8</c15:sqref>
                        </c15:formulaRef>
                      </c:ext>
                    </c:extLst>
                    <c:numCache>
                      <c:formatCode>General</c:formatCode>
                      <c:ptCount val="7"/>
                    </c:numCache>
                  </c:numRef>
                </c:val>
                <c:extLst>
                  <c:ext xmlns:c16="http://schemas.microsoft.com/office/drawing/2014/chart" uri="{C3380CC4-5D6E-409C-BE32-E72D297353CC}">
                    <c16:uniqueId val="{00000001-BB02-442D-A93F-786D47F0C22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Sheet1!$A$2:$A$8</c15:sqref>
                        </c15:formulaRef>
                      </c:ext>
                    </c:extLst>
                    <c:strCache>
                      <c:ptCount val="7"/>
                      <c:pt idx="0">
                        <c:v>Increasing affordable housing for low-income and homeless residents</c:v>
                      </c:pt>
                      <c:pt idx="1">
                        <c:v>Repairing deteriorating streets and sidewalks</c:v>
                      </c:pt>
                      <c:pt idx="2">
                        <c:v>Improving pedestrian, bike, and traffic safety</c:v>
                      </c:pt>
                      <c:pt idx="3">
                        <c:v>Planting and maintaining trees and improving park maintenance and infrastructure</c:v>
                      </c:pt>
                      <c:pt idx="4">
                        <c:v>Upgrading storm drains and green infrastructure to reduce pollution and flood risk</c:v>
                      </c:pt>
                      <c:pt idx="5">
                        <c:v>Protecting critical facilities from the threats of climate change</c:v>
                      </c:pt>
                      <c:pt idx="6">
                        <c:v>Improving the Berkeley waterfront</c:v>
                      </c:pt>
                    </c:strCache>
                  </c:strRef>
                </c:cat>
                <c:val>
                  <c:numRef>
                    <c:extLst xmlns:c15="http://schemas.microsoft.com/office/drawing/2012/chart">
                      <c:ext xmlns:c15="http://schemas.microsoft.com/office/drawing/2012/chart" uri="{02D57815-91ED-43cb-92C2-25804820EDAC}">
                        <c15:formulaRef>
                          <c15:sqref>Sheet1!$D$2:$D$8</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2-BB02-442D-A93F-786D47F0C224}"/>
                  </c:ext>
                </c:extLst>
              </c15:ser>
            </c15:filteredBarSeries>
          </c:ext>
        </c:extLst>
      </c:barChart>
      <c:catAx>
        <c:axId val="6246963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400" b="1" i="0" u="none" strike="noStrike" kern="1200" baseline="0">
                <a:solidFill>
                  <a:schemeClr val="tx1"/>
                </a:solidFill>
                <a:latin typeface="+mn-lt"/>
                <a:ea typeface="+mn-ea"/>
                <a:cs typeface="+mn-cs"/>
              </a:defRPr>
            </a:pPr>
            <a:endParaRPr lang="en-US"/>
          </a:p>
        </c:txPr>
        <c:crossAx val="624694424"/>
        <c:crosses val="autoZero"/>
        <c:auto val="1"/>
        <c:lblAlgn val="ctr"/>
        <c:lblOffset val="100"/>
        <c:noMultiLvlLbl val="0"/>
      </c:catAx>
      <c:valAx>
        <c:axId val="624694424"/>
        <c:scaling>
          <c:orientation val="minMax"/>
          <c:max val="90"/>
        </c:scaling>
        <c:delete val="1"/>
        <c:axPos val="b"/>
        <c:numFmt formatCode="General" sourceLinked="1"/>
        <c:majorTickMark val="out"/>
        <c:minorTickMark val="none"/>
        <c:tickLblPos val="nextTo"/>
        <c:crossAx val="62469639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46102656994E-2"/>
          <c:y val="5.6249309164395425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0-AA39-4955-9E95-D485D68A359D}"/>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2-AA39-4955-9E95-D485D68A359D}"/>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4-AA39-4955-9E95-D485D68A359D}"/>
              </c:ext>
            </c:extLst>
          </c:dPt>
          <c:dPt>
            <c:idx val="4"/>
            <c:invertIfNegative val="0"/>
            <c:bubble3D val="0"/>
            <c:extLst>
              <c:ext xmlns:c16="http://schemas.microsoft.com/office/drawing/2014/chart" uri="{C3380CC4-5D6E-409C-BE32-E72D297353CC}">
                <c16:uniqueId val="{00000005-AA39-4955-9E95-D485D68A359D}"/>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7-AA39-4955-9E95-D485D68A359D}"/>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9-AA39-4955-9E95-D485D68A359D}"/>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B-AA39-4955-9E95-D485D68A359D}"/>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D-AA39-4955-9E95-D485D68A359D}"/>
              </c:ext>
            </c:extLst>
          </c:dPt>
          <c:dLbls>
            <c:dLbl>
              <c:idx val="2"/>
              <c:tx>
                <c:rich>
                  <a:bodyPr/>
                  <a:lstStyle/>
                  <a:p>
                    <a:fld id="{9883E104-1C50-4AEE-8949-17931D77815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39-4955-9E95-D485D68A359D}"/>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40</c:v>
                </c:pt>
                <c:pt idx="1">
                  <c:v>15</c:v>
                </c:pt>
                <c:pt idx="2">
                  <c:v>12</c:v>
                </c:pt>
              </c:numCache>
            </c:numRef>
          </c:val>
          <c:extLst>
            <c:ext xmlns:c16="http://schemas.microsoft.com/office/drawing/2014/chart" uri="{C3380CC4-5D6E-409C-BE32-E72D297353CC}">
              <c16:uniqueId val="{0000000E-AA39-4955-9E95-D485D68A359D}"/>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D-AA39-4955-9E95-D485D68A359D}"/>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0-AA39-4955-9E95-D485D68A359D}"/>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2-AA39-4955-9E95-D485D68A359D}"/>
              </c:ext>
            </c:extLst>
          </c:dPt>
          <c:cat>
            <c:strRef>
              <c:f>Sheet1!$A$2:$A$4</c:f>
              <c:strCache>
                <c:ptCount val="3"/>
                <c:pt idx="0">
                  <c:v>Yes</c:v>
                </c:pt>
                <c:pt idx="1">
                  <c:v>No</c:v>
                </c:pt>
                <c:pt idx="2">
                  <c:v>Undecided</c:v>
                </c:pt>
              </c:strCache>
            </c:strRef>
          </c:cat>
          <c:val>
            <c:numRef>
              <c:f>Sheet1!$C$2:$C$4</c:f>
              <c:numCache>
                <c:formatCode>General</c:formatCode>
                <c:ptCount val="3"/>
                <c:pt idx="0">
                  <c:v>21</c:v>
                </c:pt>
                <c:pt idx="1">
                  <c:v>10</c:v>
                </c:pt>
              </c:numCache>
            </c:numRef>
          </c:val>
          <c:extLst>
            <c:ext xmlns:c16="http://schemas.microsoft.com/office/drawing/2014/chart" uri="{C3380CC4-5D6E-409C-BE32-E72D297353CC}">
              <c16:uniqueId val="{00000013-AA39-4955-9E95-D485D68A359D}"/>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4-AA39-4955-9E95-D485D68A359D}"/>
              </c:ext>
            </c:extLst>
          </c:dPt>
          <c:dPt>
            <c:idx val="1"/>
            <c:invertIfNegative val="0"/>
            <c:bubble3D val="0"/>
            <c:extLst>
              <c:ext xmlns:c16="http://schemas.microsoft.com/office/drawing/2014/chart" uri="{C3380CC4-5D6E-409C-BE32-E72D297353CC}">
                <c16:uniqueId val="{00000016-AA39-4955-9E95-D485D68A359D}"/>
              </c:ext>
            </c:extLst>
          </c:dPt>
          <c:dPt>
            <c:idx val="4"/>
            <c:invertIfNegative val="0"/>
            <c:bubble3D val="0"/>
            <c:extLst>
              <c:ext xmlns:c16="http://schemas.microsoft.com/office/drawing/2014/chart" uri="{C3380CC4-5D6E-409C-BE32-E72D297353CC}">
                <c16:uniqueId val="{00000017-AA39-4955-9E95-D485D68A359D}"/>
              </c:ext>
            </c:extLst>
          </c:dPt>
          <c:dPt>
            <c:idx val="5"/>
            <c:invertIfNegative val="0"/>
            <c:bubble3D val="0"/>
            <c:extLst>
              <c:ext xmlns:c16="http://schemas.microsoft.com/office/drawing/2014/chart" uri="{C3380CC4-5D6E-409C-BE32-E72D297353CC}">
                <c16:uniqueId val="{00000019-AA39-4955-9E95-D485D68A359D}"/>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61</c:v>
                </c:pt>
                <c:pt idx="1">
                  <c:v>25</c:v>
                </c:pt>
              </c:numCache>
            </c:numRef>
          </c:val>
          <c:extLst>
            <c:ext xmlns:c16="http://schemas.microsoft.com/office/drawing/2014/chart" uri="{C3380CC4-5D6E-409C-BE32-E72D297353CC}">
              <c16:uniqueId val="{0000001A-AA39-4955-9E95-D485D68A359D}"/>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4A37-482C-BE0D-34DB689AF167}"/>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4A37-482C-BE0D-34DB689AF167}"/>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4A37-482C-BE0D-34DB689AF167}"/>
              </c:ext>
            </c:extLst>
          </c:dPt>
          <c:dPt>
            <c:idx val="4"/>
            <c:invertIfNegative val="0"/>
            <c:bubble3D val="0"/>
            <c:extLst>
              <c:ext xmlns:c16="http://schemas.microsoft.com/office/drawing/2014/chart" uri="{C3380CC4-5D6E-409C-BE32-E72D297353CC}">
                <c16:uniqueId val="{00000006-4A37-482C-BE0D-34DB689AF167}"/>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4A37-482C-BE0D-34DB689AF167}"/>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4A37-482C-BE0D-34DB689AF167}"/>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4A37-482C-BE0D-34DB689AF167}"/>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4A37-482C-BE0D-34DB689AF167}"/>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A37-482C-BE0D-34DB689AF167}"/>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33</c:v>
                </c:pt>
                <c:pt idx="1">
                  <c:v>13</c:v>
                </c:pt>
                <c:pt idx="2">
                  <c:v>16</c:v>
                </c:pt>
              </c:numCache>
            </c:numRef>
          </c:val>
          <c:extLst>
            <c:ext xmlns:c16="http://schemas.microsoft.com/office/drawing/2014/chart" uri="{C3380CC4-5D6E-409C-BE32-E72D297353CC}">
              <c16:uniqueId val="{0000000F-4A37-482C-BE0D-34DB689AF167}"/>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4A37-482C-BE0D-34DB689AF167}"/>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4A37-482C-BE0D-34DB689AF167}"/>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4A37-482C-BE0D-34DB689AF167}"/>
              </c:ext>
            </c:extLst>
          </c:dPt>
          <c:cat>
            <c:strRef>
              <c:f>Sheet1!$A$2:$A$4</c:f>
              <c:strCache>
                <c:ptCount val="3"/>
                <c:pt idx="0">
                  <c:v>Yes</c:v>
                </c:pt>
                <c:pt idx="1">
                  <c:v>No</c:v>
                </c:pt>
                <c:pt idx="2">
                  <c:v>Undecided</c:v>
                </c:pt>
              </c:strCache>
            </c:strRef>
          </c:cat>
          <c:val>
            <c:numRef>
              <c:f>Sheet1!$C$2:$C$4</c:f>
              <c:numCache>
                <c:formatCode>General</c:formatCode>
                <c:ptCount val="3"/>
                <c:pt idx="0">
                  <c:v>26</c:v>
                </c:pt>
                <c:pt idx="1">
                  <c:v>9</c:v>
                </c:pt>
              </c:numCache>
            </c:numRef>
          </c:val>
          <c:extLst>
            <c:ext xmlns:c16="http://schemas.microsoft.com/office/drawing/2014/chart" uri="{C3380CC4-5D6E-409C-BE32-E72D297353CC}">
              <c16:uniqueId val="{00000016-4A37-482C-BE0D-34DB689AF167}"/>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4A37-482C-BE0D-34DB689AF167}"/>
              </c:ext>
            </c:extLst>
          </c:dPt>
          <c:dPt>
            <c:idx val="1"/>
            <c:invertIfNegative val="0"/>
            <c:bubble3D val="0"/>
            <c:extLst>
              <c:ext xmlns:c16="http://schemas.microsoft.com/office/drawing/2014/chart" uri="{C3380CC4-5D6E-409C-BE32-E72D297353CC}">
                <c16:uniqueId val="{00000018-4A37-482C-BE0D-34DB689AF167}"/>
              </c:ext>
            </c:extLst>
          </c:dPt>
          <c:dPt>
            <c:idx val="4"/>
            <c:invertIfNegative val="0"/>
            <c:bubble3D val="0"/>
            <c:extLst>
              <c:ext xmlns:c16="http://schemas.microsoft.com/office/drawing/2014/chart" uri="{C3380CC4-5D6E-409C-BE32-E72D297353CC}">
                <c16:uniqueId val="{00000019-4A37-482C-BE0D-34DB689AF167}"/>
              </c:ext>
            </c:extLst>
          </c:dPt>
          <c:dPt>
            <c:idx val="5"/>
            <c:invertIfNegative val="0"/>
            <c:bubble3D val="0"/>
            <c:extLst>
              <c:ext xmlns:c16="http://schemas.microsoft.com/office/drawing/2014/chart" uri="{C3380CC4-5D6E-409C-BE32-E72D297353CC}">
                <c16:uniqueId val="{0000001A-4A37-482C-BE0D-34DB689AF167}"/>
              </c:ext>
            </c:extLst>
          </c:dPt>
          <c:dLbls>
            <c:dLbl>
              <c:idx val="0"/>
              <c:layout>
                <c:manualLayout>
                  <c:x val="3.4970881388555726E-4"/>
                  <c:y val="3.51892114723554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37-482C-BE0D-34DB689AF167}"/>
                </c:ext>
              </c:extLst>
            </c:dLbl>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59</c:v>
                </c:pt>
                <c:pt idx="1">
                  <c:v>22</c:v>
                </c:pt>
              </c:numCache>
            </c:numRef>
          </c:val>
          <c:extLst>
            <c:ext xmlns:c16="http://schemas.microsoft.com/office/drawing/2014/chart" uri="{C3380CC4-5D6E-409C-BE32-E72D297353CC}">
              <c16:uniqueId val="{0000001B-4A37-482C-BE0D-34DB689AF167}"/>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46102656994E-2"/>
          <c:y val="5.6249309164395425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0-AA39-4955-9E95-D485D68A359D}"/>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2-AA39-4955-9E95-D485D68A359D}"/>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4-AA39-4955-9E95-D485D68A359D}"/>
              </c:ext>
            </c:extLst>
          </c:dPt>
          <c:dPt>
            <c:idx val="4"/>
            <c:invertIfNegative val="0"/>
            <c:bubble3D val="0"/>
            <c:extLst>
              <c:ext xmlns:c16="http://schemas.microsoft.com/office/drawing/2014/chart" uri="{C3380CC4-5D6E-409C-BE32-E72D297353CC}">
                <c16:uniqueId val="{00000005-AA39-4955-9E95-D485D68A359D}"/>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7-AA39-4955-9E95-D485D68A359D}"/>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9-AA39-4955-9E95-D485D68A359D}"/>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B-AA39-4955-9E95-D485D68A359D}"/>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D-AA39-4955-9E95-D485D68A359D}"/>
              </c:ext>
            </c:extLst>
          </c:dPt>
          <c:dLbls>
            <c:dLbl>
              <c:idx val="2"/>
              <c:tx>
                <c:rich>
                  <a:bodyPr/>
                  <a:lstStyle/>
                  <a:p>
                    <a:fld id="{B07EAD30-736E-46F7-A7E1-978FE68B509A}"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39-4955-9E95-D485D68A359D}"/>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Sheet1!$B$2:$B$4</c:f>
              <c:numCache>
                <c:formatCode>General</c:formatCode>
                <c:ptCount val="3"/>
                <c:pt idx="0">
                  <c:v>34</c:v>
                </c:pt>
                <c:pt idx="1">
                  <c:v>9</c:v>
                </c:pt>
                <c:pt idx="2">
                  <c:v>13</c:v>
                </c:pt>
              </c:numCache>
            </c:numRef>
          </c:val>
          <c:extLst>
            <c:ext xmlns:c16="http://schemas.microsoft.com/office/drawing/2014/chart" uri="{C3380CC4-5D6E-409C-BE32-E72D297353CC}">
              <c16:uniqueId val="{0000000E-AA39-4955-9E95-D485D68A359D}"/>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D-AA39-4955-9E95-D485D68A359D}"/>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0-AA39-4955-9E95-D485D68A359D}"/>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2-AA39-4955-9E95-D485D68A359D}"/>
              </c:ext>
            </c:extLst>
          </c:dPt>
          <c:cat>
            <c:strRef>
              <c:f>Sheet1!$A$2:$A$4</c:f>
              <c:strCache>
                <c:ptCount val="3"/>
                <c:pt idx="0">
                  <c:v>Yes</c:v>
                </c:pt>
                <c:pt idx="1">
                  <c:v>No</c:v>
                </c:pt>
                <c:pt idx="2">
                  <c:v>Don't Know</c:v>
                </c:pt>
              </c:strCache>
            </c:strRef>
          </c:cat>
          <c:val>
            <c:numRef>
              <c:f>Sheet1!$C$2:$C$4</c:f>
              <c:numCache>
                <c:formatCode>General</c:formatCode>
                <c:ptCount val="3"/>
                <c:pt idx="0">
                  <c:v>35</c:v>
                </c:pt>
                <c:pt idx="1">
                  <c:v>8</c:v>
                </c:pt>
              </c:numCache>
            </c:numRef>
          </c:val>
          <c:extLst>
            <c:ext xmlns:c16="http://schemas.microsoft.com/office/drawing/2014/chart" uri="{C3380CC4-5D6E-409C-BE32-E72D297353CC}">
              <c16:uniqueId val="{00000013-AA39-4955-9E95-D485D68A359D}"/>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4-AA39-4955-9E95-D485D68A359D}"/>
              </c:ext>
            </c:extLst>
          </c:dPt>
          <c:dPt>
            <c:idx val="1"/>
            <c:invertIfNegative val="0"/>
            <c:bubble3D val="0"/>
            <c:extLst>
              <c:ext xmlns:c16="http://schemas.microsoft.com/office/drawing/2014/chart" uri="{C3380CC4-5D6E-409C-BE32-E72D297353CC}">
                <c16:uniqueId val="{00000016-AA39-4955-9E95-D485D68A359D}"/>
              </c:ext>
            </c:extLst>
          </c:dPt>
          <c:dPt>
            <c:idx val="4"/>
            <c:invertIfNegative val="0"/>
            <c:bubble3D val="0"/>
            <c:extLst>
              <c:ext xmlns:c16="http://schemas.microsoft.com/office/drawing/2014/chart" uri="{C3380CC4-5D6E-409C-BE32-E72D297353CC}">
                <c16:uniqueId val="{00000017-AA39-4955-9E95-D485D68A359D}"/>
              </c:ext>
            </c:extLst>
          </c:dPt>
          <c:dPt>
            <c:idx val="5"/>
            <c:invertIfNegative val="0"/>
            <c:bubble3D val="0"/>
            <c:extLst>
              <c:ext xmlns:c16="http://schemas.microsoft.com/office/drawing/2014/chart" uri="{C3380CC4-5D6E-409C-BE32-E72D297353CC}">
                <c16:uniqueId val="{00000019-AA39-4955-9E95-D485D68A359D}"/>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Don't Know</c:v>
                </c:pt>
              </c:strCache>
            </c:strRef>
          </c:cat>
          <c:val>
            <c:numRef>
              <c:f>Sheet1!$D$2:$D$4</c:f>
              <c:numCache>
                <c:formatCode>General</c:formatCode>
                <c:ptCount val="3"/>
                <c:pt idx="0">
                  <c:v>69</c:v>
                </c:pt>
                <c:pt idx="1">
                  <c:v>17</c:v>
                </c:pt>
              </c:numCache>
            </c:numRef>
          </c:val>
          <c:extLst>
            <c:ext xmlns:c16="http://schemas.microsoft.com/office/drawing/2014/chart" uri="{C3380CC4-5D6E-409C-BE32-E72D297353CC}">
              <c16:uniqueId val="{0000001A-AA39-4955-9E95-D485D68A359D}"/>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8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Right Direction</c:v>
                </c:pt>
              </c:strCache>
            </c:strRef>
          </c:tx>
          <c:spPr>
            <a:ln w="28575" cap="rnd">
              <a:solidFill>
                <a:srgbClr val="0085B4"/>
              </a:solidFill>
              <a:round/>
            </a:ln>
            <a:effectLst/>
          </c:spPr>
          <c:marker>
            <c:symbol val="circle"/>
            <c:size val="5"/>
            <c:spPr>
              <a:solidFill>
                <a:srgbClr val="0085B4"/>
              </a:solidFill>
              <a:ln w="9525">
                <a:solidFill>
                  <a:srgbClr val="0085B4"/>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rgbClr val="0085B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March 2012</c:v>
                </c:pt>
                <c:pt idx="1">
                  <c:v>March 2014</c:v>
                </c:pt>
                <c:pt idx="2">
                  <c:v>March 2016</c:v>
                </c:pt>
                <c:pt idx="3">
                  <c:v>March 2018</c:v>
                </c:pt>
                <c:pt idx="4">
                  <c:v>October 2021</c:v>
                </c:pt>
                <c:pt idx="5">
                  <c:v>May 2022</c:v>
                </c:pt>
                <c:pt idx="6">
                  <c:v>May 2024</c:v>
                </c:pt>
              </c:strCache>
            </c:strRef>
          </c:cat>
          <c:val>
            <c:numRef>
              <c:f>Sheet1!$B$2:$B$8</c:f>
              <c:numCache>
                <c:formatCode>General</c:formatCode>
                <c:ptCount val="7"/>
                <c:pt idx="0">
                  <c:v>51</c:v>
                </c:pt>
                <c:pt idx="1">
                  <c:v>63</c:v>
                </c:pt>
                <c:pt idx="2">
                  <c:v>64</c:v>
                </c:pt>
                <c:pt idx="3">
                  <c:v>51</c:v>
                </c:pt>
                <c:pt idx="4">
                  <c:v>48</c:v>
                </c:pt>
                <c:pt idx="5">
                  <c:v>47</c:v>
                </c:pt>
                <c:pt idx="6">
                  <c:v>47</c:v>
                </c:pt>
              </c:numCache>
            </c:numRef>
          </c:val>
          <c:smooth val="0"/>
          <c:extLst>
            <c:ext xmlns:c16="http://schemas.microsoft.com/office/drawing/2014/chart" uri="{C3380CC4-5D6E-409C-BE32-E72D297353CC}">
              <c16:uniqueId val="{00000000-8DCE-42C5-B34A-CDE018A0DA37}"/>
            </c:ext>
          </c:extLst>
        </c:ser>
        <c:ser>
          <c:idx val="1"/>
          <c:order val="1"/>
          <c:tx>
            <c:strRef>
              <c:f>Sheet1!$C$1</c:f>
              <c:strCache>
                <c:ptCount val="1"/>
                <c:pt idx="0">
                  <c:v>Wrong Direction</c:v>
                </c:pt>
              </c:strCache>
            </c:strRef>
          </c:tx>
          <c:spPr>
            <a:ln w="28575" cap="rnd">
              <a:solidFill>
                <a:srgbClr val="DE8400"/>
              </a:solidFill>
              <a:round/>
            </a:ln>
            <a:effectLst/>
          </c:spPr>
          <c:marker>
            <c:symbol val="circle"/>
            <c:size val="5"/>
            <c:spPr>
              <a:solidFill>
                <a:srgbClr val="DE8400"/>
              </a:solidFill>
              <a:ln w="9525">
                <a:solidFill>
                  <a:srgbClr val="DE8400"/>
                </a:solidFill>
              </a:ln>
              <a:effectLst/>
            </c:spPr>
          </c:marker>
          <c:dLbls>
            <c:dLbl>
              <c:idx val="0"/>
              <c:layout>
                <c:manualLayout>
                  <c:x val="-2.2618503627317075E-2"/>
                  <c:y val="7.4630979166293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7F-4FAC-98FD-EF75FB5B6359}"/>
                </c:ext>
              </c:extLst>
            </c:dLbl>
            <c:spPr>
              <a:noFill/>
              <a:ln>
                <a:noFill/>
              </a:ln>
              <a:effectLst/>
            </c:spPr>
            <c:txPr>
              <a:bodyPr rot="0" spcFirstLastPara="1" vertOverflow="ellipsis" vert="horz" wrap="square" anchor="ctr" anchorCtr="1"/>
              <a:lstStyle/>
              <a:p>
                <a:pPr>
                  <a:defRPr sz="1197" b="0" i="0" u="none" strike="noStrike" kern="1200" baseline="0">
                    <a:solidFill>
                      <a:srgbClr val="DE84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March 2012</c:v>
                </c:pt>
                <c:pt idx="1">
                  <c:v>March 2014</c:v>
                </c:pt>
                <c:pt idx="2">
                  <c:v>March 2016</c:v>
                </c:pt>
                <c:pt idx="3">
                  <c:v>March 2018</c:v>
                </c:pt>
                <c:pt idx="4">
                  <c:v>October 2021</c:v>
                </c:pt>
                <c:pt idx="5">
                  <c:v>May 2022</c:v>
                </c:pt>
                <c:pt idx="6">
                  <c:v>May 2024</c:v>
                </c:pt>
              </c:strCache>
            </c:strRef>
          </c:cat>
          <c:val>
            <c:numRef>
              <c:f>Sheet1!$C$2:$C$8</c:f>
              <c:numCache>
                <c:formatCode>General</c:formatCode>
                <c:ptCount val="7"/>
                <c:pt idx="0">
                  <c:v>24</c:v>
                </c:pt>
                <c:pt idx="1">
                  <c:v>13</c:v>
                </c:pt>
                <c:pt idx="2">
                  <c:v>19</c:v>
                </c:pt>
                <c:pt idx="3">
                  <c:v>25</c:v>
                </c:pt>
                <c:pt idx="4">
                  <c:v>32</c:v>
                </c:pt>
                <c:pt idx="5">
                  <c:v>24</c:v>
                </c:pt>
                <c:pt idx="6">
                  <c:v>29</c:v>
                </c:pt>
              </c:numCache>
            </c:numRef>
          </c:val>
          <c:smooth val="0"/>
          <c:extLst>
            <c:ext xmlns:c16="http://schemas.microsoft.com/office/drawing/2014/chart" uri="{C3380CC4-5D6E-409C-BE32-E72D297353CC}">
              <c16:uniqueId val="{00000001-8DCE-42C5-B34A-CDE018A0DA37}"/>
            </c:ext>
          </c:extLst>
        </c:ser>
        <c:ser>
          <c:idx val="2"/>
          <c:order val="2"/>
          <c:tx>
            <c:strRef>
              <c:f>Sheet1!$D$1</c:f>
              <c:strCache>
                <c:ptCount val="1"/>
                <c:pt idx="0">
                  <c:v>Don't Know</c:v>
                </c:pt>
              </c:strCache>
            </c:strRef>
          </c:tx>
          <c:spPr>
            <a:ln w="28575" cap="rnd">
              <a:solidFill>
                <a:schemeClr val="tx1">
                  <a:lumMod val="65000"/>
                  <a:lumOff val="35000"/>
                  <a:alpha val="96000"/>
                </a:schemeClr>
              </a:solidFill>
              <a:round/>
            </a:ln>
            <a:effectLst/>
          </c:spPr>
          <c:marker>
            <c:symbol val="circle"/>
            <c:size val="5"/>
            <c:spPr>
              <a:solidFill>
                <a:schemeClr val="tx1">
                  <a:lumMod val="50000"/>
                  <a:lumOff val="50000"/>
                </a:schemeClr>
              </a:solidFill>
              <a:ln w="9525">
                <a:solidFill>
                  <a:schemeClr val="accent2"/>
                </a:solidFill>
              </a:ln>
              <a:effectLst/>
            </c:spPr>
          </c:marker>
          <c:dLbls>
            <c:dLbl>
              <c:idx val="2"/>
              <c:layout>
                <c:manualLayout>
                  <c:x val="-2.261850362731712E-2"/>
                  <c:y val="5.2214503232990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AC-45AE-8F0B-5CAF80E96FEC}"/>
                </c:ext>
              </c:extLst>
            </c:dLbl>
            <c:dLbl>
              <c:idx val="3"/>
              <c:layout>
                <c:manualLayout>
                  <c:x val="-2.2618503627317061E-2"/>
                  <c:y val="5.54168569377480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AC-45AE-8F0B-5CAF80E96FEC}"/>
                </c:ext>
              </c:extLst>
            </c:dLbl>
            <c:dLbl>
              <c:idx val="4"/>
              <c:layout>
                <c:manualLayout>
                  <c:x val="-2.2618503627317176E-2"/>
                  <c:y val="2.6595673594929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AC-45AE-8F0B-5CAF80E96FEC}"/>
                </c:ext>
              </c:extLst>
            </c:dLbl>
            <c:dLbl>
              <c:idx val="5"/>
              <c:layout>
                <c:manualLayout>
                  <c:x val="-2.2618503627317061E-2"/>
                  <c:y val="2.6595673594929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AC-45AE-8F0B-5CAF80E96FEC}"/>
                </c:ext>
              </c:extLst>
            </c:dLbl>
            <c:spPr>
              <a:noFill/>
              <a:ln>
                <a:noFill/>
              </a:ln>
              <a:effectLst/>
            </c:spPr>
            <c:txPr>
              <a:bodyPr rot="0" spcFirstLastPara="1" vertOverflow="ellipsis" vert="horz" wrap="square" anchor="ctr" anchorCtr="1"/>
              <a:lstStyle/>
              <a:p>
                <a:pPr>
                  <a:defRPr sz="1197" b="0" i="0" u="none" strike="noStrike" kern="1200" baseline="0">
                    <a:solidFill>
                      <a:srgbClr val="60606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March 2012</c:v>
                </c:pt>
                <c:pt idx="1">
                  <c:v>March 2014</c:v>
                </c:pt>
                <c:pt idx="2">
                  <c:v>March 2016</c:v>
                </c:pt>
                <c:pt idx="3">
                  <c:v>March 2018</c:v>
                </c:pt>
                <c:pt idx="4">
                  <c:v>October 2021</c:v>
                </c:pt>
                <c:pt idx="5">
                  <c:v>May 2022</c:v>
                </c:pt>
                <c:pt idx="6">
                  <c:v>May 2024</c:v>
                </c:pt>
              </c:strCache>
            </c:strRef>
          </c:cat>
          <c:val>
            <c:numRef>
              <c:f>Sheet1!$D$2:$D$8</c:f>
              <c:numCache>
                <c:formatCode>General</c:formatCode>
                <c:ptCount val="7"/>
                <c:pt idx="0">
                  <c:v>25</c:v>
                </c:pt>
                <c:pt idx="1">
                  <c:v>24</c:v>
                </c:pt>
                <c:pt idx="2">
                  <c:v>17</c:v>
                </c:pt>
                <c:pt idx="3">
                  <c:v>23</c:v>
                </c:pt>
                <c:pt idx="4">
                  <c:v>21</c:v>
                </c:pt>
                <c:pt idx="5">
                  <c:v>29</c:v>
                </c:pt>
                <c:pt idx="6">
                  <c:v>23</c:v>
                </c:pt>
              </c:numCache>
            </c:numRef>
          </c:val>
          <c:smooth val="0"/>
          <c:extLst>
            <c:ext xmlns:c16="http://schemas.microsoft.com/office/drawing/2014/chart" uri="{C3380CC4-5D6E-409C-BE32-E72D297353CC}">
              <c16:uniqueId val="{00000000-EB5E-45B3-9698-E803717D4D8E}"/>
            </c:ext>
          </c:extLst>
        </c:ser>
        <c:dLbls>
          <c:dLblPos val="b"/>
          <c:showLegendKey val="0"/>
          <c:showVal val="1"/>
          <c:showCatName val="0"/>
          <c:showSerName val="0"/>
          <c:showPercent val="0"/>
          <c:showBubbleSize val="0"/>
        </c:dLbls>
        <c:marker val="1"/>
        <c:smooth val="0"/>
        <c:axId val="416378432"/>
        <c:axId val="416378824"/>
      </c:lineChart>
      <c:catAx>
        <c:axId val="41637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606060"/>
                </a:solidFill>
                <a:latin typeface="+mn-lt"/>
                <a:ea typeface="+mn-ea"/>
                <a:cs typeface="+mn-cs"/>
              </a:defRPr>
            </a:pPr>
            <a:endParaRPr lang="en-US"/>
          </a:p>
        </c:txPr>
        <c:crossAx val="416378824"/>
        <c:crosses val="autoZero"/>
        <c:auto val="1"/>
        <c:lblAlgn val="ctr"/>
        <c:lblOffset val="100"/>
        <c:noMultiLvlLbl val="0"/>
      </c:catAx>
      <c:valAx>
        <c:axId val="41637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06060"/>
                </a:solidFill>
                <a:latin typeface="+mn-lt"/>
                <a:ea typeface="+mn-ea"/>
                <a:cs typeface="+mn-cs"/>
              </a:defRPr>
            </a:pPr>
            <a:endParaRPr lang="en-US"/>
          </a:p>
        </c:txPr>
        <c:crossAx val="41637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60606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606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46102656994E-2"/>
          <c:y val="5.6249309164395425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0-AA39-4955-9E95-D485D68A359D}"/>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2-AA39-4955-9E95-D485D68A359D}"/>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4-AA39-4955-9E95-D485D68A359D}"/>
              </c:ext>
            </c:extLst>
          </c:dPt>
          <c:dPt>
            <c:idx val="4"/>
            <c:invertIfNegative val="0"/>
            <c:bubble3D val="0"/>
            <c:extLst>
              <c:ext xmlns:c16="http://schemas.microsoft.com/office/drawing/2014/chart" uri="{C3380CC4-5D6E-409C-BE32-E72D297353CC}">
                <c16:uniqueId val="{00000005-AA39-4955-9E95-D485D68A359D}"/>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7-AA39-4955-9E95-D485D68A359D}"/>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9-AA39-4955-9E95-D485D68A359D}"/>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B-AA39-4955-9E95-D485D68A359D}"/>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D-AA39-4955-9E95-D485D68A359D}"/>
              </c:ext>
            </c:extLst>
          </c:dPt>
          <c:dLbls>
            <c:dLbl>
              <c:idx val="2"/>
              <c:layout>
                <c:manualLayout>
                  <c:x val="0"/>
                  <c:y val="-6.0223966767751248E-2"/>
                </c:manualLayout>
              </c:layout>
              <c:tx>
                <c:rich>
                  <a:bodyPr/>
                  <a:lstStyle/>
                  <a:p>
                    <a:fld id="{B07EAD30-736E-46F7-A7E1-978FE68B509A}"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39-4955-9E95-D485D68A359D}"/>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Excellent/Good</c:v>
                </c:pt>
                <c:pt idx="1">
                  <c:v>Just Fair/Poor</c:v>
                </c:pt>
                <c:pt idx="2">
                  <c:v>Don't Know</c:v>
                </c:pt>
              </c:strCache>
            </c:strRef>
          </c:cat>
          <c:val>
            <c:numRef>
              <c:f>Sheet1!$B$2:$B$4</c:f>
              <c:numCache>
                <c:formatCode>General</c:formatCode>
                <c:ptCount val="3"/>
                <c:pt idx="0">
                  <c:v>8</c:v>
                </c:pt>
                <c:pt idx="1">
                  <c:v>10</c:v>
                </c:pt>
                <c:pt idx="2">
                  <c:v>4</c:v>
                </c:pt>
              </c:numCache>
            </c:numRef>
          </c:val>
          <c:extLst>
            <c:ext xmlns:c16="http://schemas.microsoft.com/office/drawing/2014/chart" uri="{C3380CC4-5D6E-409C-BE32-E72D297353CC}">
              <c16:uniqueId val="{0000000E-AA39-4955-9E95-D485D68A359D}"/>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D-AA39-4955-9E95-D485D68A359D}"/>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0-AA39-4955-9E95-D485D68A359D}"/>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2-AA39-4955-9E95-D485D68A359D}"/>
              </c:ext>
            </c:extLst>
          </c:dPt>
          <c:cat>
            <c:strRef>
              <c:f>Sheet1!$A$2:$A$4</c:f>
              <c:strCache>
                <c:ptCount val="3"/>
                <c:pt idx="0">
                  <c:v>Excellent/Good</c:v>
                </c:pt>
                <c:pt idx="1">
                  <c:v>Just Fair/Poor</c:v>
                </c:pt>
                <c:pt idx="2">
                  <c:v>Don't Know</c:v>
                </c:pt>
              </c:strCache>
            </c:strRef>
          </c:cat>
          <c:val>
            <c:numRef>
              <c:f>Sheet1!$C$2:$C$4</c:f>
              <c:numCache>
                <c:formatCode>General</c:formatCode>
                <c:ptCount val="3"/>
                <c:pt idx="0">
                  <c:v>45</c:v>
                </c:pt>
                <c:pt idx="1">
                  <c:v>32</c:v>
                </c:pt>
              </c:numCache>
            </c:numRef>
          </c:val>
          <c:extLst>
            <c:ext xmlns:c16="http://schemas.microsoft.com/office/drawing/2014/chart" uri="{C3380CC4-5D6E-409C-BE32-E72D297353CC}">
              <c16:uniqueId val="{00000013-AA39-4955-9E95-D485D68A359D}"/>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4-AA39-4955-9E95-D485D68A359D}"/>
              </c:ext>
            </c:extLst>
          </c:dPt>
          <c:dPt>
            <c:idx val="1"/>
            <c:invertIfNegative val="0"/>
            <c:bubble3D val="0"/>
            <c:extLst>
              <c:ext xmlns:c16="http://schemas.microsoft.com/office/drawing/2014/chart" uri="{C3380CC4-5D6E-409C-BE32-E72D297353CC}">
                <c16:uniqueId val="{00000016-AA39-4955-9E95-D485D68A359D}"/>
              </c:ext>
            </c:extLst>
          </c:dPt>
          <c:dPt>
            <c:idx val="4"/>
            <c:invertIfNegative val="0"/>
            <c:bubble3D val="0"/>
            <c:extLst>
              <c:ext xmlns:c16="http://schemas.microsoft.com/office/drawing/2014/chart" uri="{C3380CC4-5D6E-409C-BE32-E72D297353CC}">
                <c16:uniqueId val="{00000017-AA39-4955-9E95-D485D68A359D}"/>
              </c:ext>
            </c:extLst>
          </c:dPt>
          <c:dPt>
            <c:idx val="5"/>
            <c:invertIfNegative val="0"/>
            <c:bubble3D val="0"/>
            <c:extLst>
              <c:ext xmlns:c16="http://schemas.microsoft.com/office/drawing/2014/chart" uri="{C3380CC4-5D6E-409C-BE32-E72D297353CC}">
                <c16:uniqueId val="{00000019-AA39-4955-9E95-D485D68A359D}"/>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Excellent/Good</c:v>
                </c:pt>
                <c:pt idx="1">
                  <c:v>Just Fair/Poor</c:v>
                </c:pt>
                <c:pt idx="2">
                  <c:v>Don't Know</c:v>
                </c:pt>
              </c:strCache>
            </c:strRef>
          </c:cat>
          <c:val>
            <c:numRef>
              <c:f>Sheet1!$D$2:$D$4</c:f>
              <c:numCache>
                <c:formatCode>General</c:formatCode>
                <c:ptCount val="3"/>
                <c:pt idx="0">
                  <c:v>54</c:v>
                </c:pt>
                <c:pt idx="1">
                  <c:v>42</c:v>
                </c:pt>
              </c:numCache>
            </c:numRef>
          </c:val>
          <c:extLst>
            <c:ext xmlns:c16="http://schemas.microsoft.com/office/drawing/2014/chart" uri="{C3380CC4-5D6E-409C-BE32-E72D297353CC}">
              <c16:uniqueId val="{0000001A-AA39-4955-9E95-D485D68A359D}"/>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46102656994E-2"/>
          <c:y val="5.6249309164395425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0-AA39-4955-9E95-D485D68A359D}"/>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2-AA39-4955-9E95-D485D68A359D}"/>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4-AA39-4955-9E95-D485D68A359D}"/>
              </c:ext>
            </c:extLst>
          </c:dPt>
          <c:dPt>
            <c:idx val="4"/>
            <c:invertIfNegative val="0"/>
            <c:bubble3D val="0"/>
            <c:extLst>
              <c:ext xmlns:c16="http://schemas.microsoft.com/office/drawing/2014/chart" uri="{C3380CC4-5D6E-409C-BE32-E72D297353CC}">
                <c16:uniqueId val="{00000005-AA39-4955-9E95-D485D68A359D}"/>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7-AA39-4955-9E95-D485D68A359D}"/>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9-AA39-4955-9E95-D485D68A359D}"/>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B-AA39-4955-9E95-D485D68A359D}"/>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D-AA39-4955-9E95-D485D68A359D}"/>
              </c:ext>
            </c:extLst>
          </c:dPt>
          <c:dLbls>
            <c:dLbl>
              <c:idx val="2"/>
              <c:tx>
                <c:rich>
                  <a:bodyPr/>
                  <a:lstStyle/>
                  <a:p>
                    <a:fld id="{9883E104-1C50-4AEE-8949-17931D77815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39-4955-9E95-D485D68A359D}"/>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39</c:v>
                </c:pt>
                <c:pt idx="1">
                  <c:v>9</c:v>
                </c:pt>
                <c:pt idx="2">
                  <c:v>12</c:v>
                </c:pt>
              </c:numCache>
            </c:numRef>
          </c:val>
          <c:extLst>
            <c:ext xmlns:c16="http://schemas.microsoft.com/office/drawing/2014/chart" uri="{C3380CC4-5D6E-409C-BE32-E72D297353CC}">
              <c16:uniqueId val="{0000000E-AA39-4955-9E95-D485D68A359D}"/>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D-AA39-4955-9E95-D485D68A359D}"/>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0-AA39-4955-9E95-D485D68A359D}"/>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2-AA39-4955-9E95-D485D68A359D}"/>
              </c:ext>
            </c:extLst>
          </c:dPt>
          <c:cat>
            <c:strRef>
              <c:f>Sheet1!$A$2:$A$4</c:f>
              <c:strCache>
                <c:ptCount val="3"/>
                <c:pt idx="0">
                  <c:v>Yes</c:v>
                </c:pt>
                <c:pt idx="1">
                  <c:v>No</c:v>
                </c:pt>
                <c:pt idx="2">
                  <c:v>Undecided</c:v>
                </c:pt>
              </c:strCache>
            </c:strRef>
          </c:cat>
          <c:val>
            <c:numRef>
              <c:f>Sheet1!$C$2:$C$4</c:f>
              <c:numCache>
                <c:formatCode>General</c:formatCode>
                <c:ptCount val="3"/>
                <c:pt idx="0">
                  <c:v>29</c:v>
                </c:pt>
                <c:pt idx="1">
                  <c:v>10</c:v>
                </c:pt>
              </c:numCache>
            </c:numRef>
          </c:val>
          <c:extLst>
            <c:ext xmlns:c16="http://schemas.microsoft.com/office/drawing/2014/chart" uri="{C3380CC4-5D6E-409C-BE32-E72D297353CC}">
              <c16:uniqueId val="{00000013-AA39-4955-9E95-D485D68A359D}"/>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4-AA39-4955-9E95-D485D68A359D}"/>
              </c:ext>
            </c:extLst>
          </c:dPt>
          <c:dPt>
            <c:idx val="1"/>
            <c:invertIfNegative val="0"/>
            <c:bubble3D val="0"/>
            <c:extLst>
              <c:ext xmlns:c16="http://schemas.microsoft.com/office/drawing/2014/chart" uri="{C3380CC4-5D6E-409C-BE32-E72D297353CC}">
                <c16:uniqueId val="{00000016-AA39-4955-9E95-D485D68A359D}"/>
              </c:ext>
            </c:extLst>
          </c:dPt>
          <c:dPt>
            <c:idx val="4"/>
            <c:invertIfNegative val="0"/>
            <c:bubble3D val="0"/>
            <c:extLst>
              <c:ext xmlns:c16="http://schemas.microsoft.com/office/drawing/2014/chart" uri="{C3380CC4-5D6E-409C-BE32-E72D297353CC}">
                <c16:uniqueId val="{00000017-AA39-4955-9E95-D485D68A359D}"/>
              </c:ext>
            </c:extLst>
          </c:dPt>
          <c:dPt>
            <c:idx val="5"/>
            <c:invertIfNegative val="0"/>
            <c:bubble3D val="0"/>
            <c:extLst>
              <c:ext xmlns:c16="http://schemas.microsoft.com/office/drawing/2014/chart" uri="{C3380CC4-5D6E-409C-BE32-E72D297353CC}">
                <c16:uniqueId val="{00000019-AA39-4955-9E95-D485D68A359D}"/>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68</c:v>
                </c:pt>
                <c:pt idx="1">
                  <c:v>19</c:v>
                </c:pt>
              </c:numCache>
            </c:numRef>
          </c:val>
          <c:extLst>
            <c:ext xmlns:c16="http://schemas.microsoft.com/office/drawing/2014/chart" uri="{C3380CC4-5D6E-409C-BE32-E72D297353CC}">
              <c16:uniqueId val="{0000001A-AA39-4955-9E95-D485D68A359D}"/>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4A37-482C-BE0D-34DB689AF167}"/>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4A37-482C-BE0D-34DB689AF167}"/>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4A37-482C-BE0D-34DB689AF167}"/>
              </c:ext>
            </c:extLst>
          </c:dPt>
          <c:dPt>
            <c:idx val="4"/>
            <c:invertIfNegative val="0"/>
            <c:bubble3D val="0"/>
            <c:extLst>
              <c:ext xmlns:c16="http://schemas.microsoft.com/office/drawing/2014/chart" uri="{C3380CC4-5D6E-409C-BE32-E72D297353CC}">
                <c16:uniqueId val="{00000006-4A37-482C-BE0D-34DB689AF167}"/>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4A37-482C-BE0D-34DB689AF167}"/>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4A37-482C-BE0D-34DB689AF167}"/>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4A37-482C-BE0D-34DB689AF167}"/>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4A37-482C-BE0D-34DB689AF167}"/>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A37-482C-BE0D-34DB689AF167}"/>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36</c:v>
                </c:pt>
                <c:pt idx="1">
                  <c:v>8</c:v>
                </c:pt>
                <c:pt idx="2">
                  <c:v>16</c:v>
                </c:pt>
              </c:numCache>
            </c:numRef>
          </c:val>
          <c:extLst>
            <c:ext xmlns:c16="http://schemas.microsoft.com/office/drawing/2014/chart" uri="{C3380CC4-5D6E-409C-BE32-E72D297353CC}">
              <c16:uniqueId val="{0000000F-4A37-482C-BE0D-34DB689AF167}"/>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4A37-482C-BE0D-34DB689AF167}"/>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4A37-482C-BE0D-34DB689AF167}"/>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4A37-482C-BE0D-34DB689AF167}"/>
              </c:ext>
            </c:extLst>
          </c:dPt>
          <c:cat>
            <c:strRef>
              <c:f>Sheet1!$A$2:$A$4</c:f>
              <c:strCache>
                <c:ptCount val="3"/>
                <c:pt idx="0">
                  <c:v>Yes</c:v>
                </c:pt>
                <c:pt idx="1">
                  <c:v>No</c:v>
                </c:pt>
                <c:pt idx="2">
                  <c:v>Undecided</c:v>
                </c:pt>
              </c:strCache>
            </c:strRef>
          </c:cat>
          <c:val>
            <c:numRef>
              <c:f>Sheet1!$C$2:$C$4</c:f>
              <c:numCache>
                <c:formatCode>General</c:formatCode>
                <c:ptCount val="3"/>
                <c:pt idx="0">
                  <c:v>25</c:v>
                </c:pt>
                <c:pt idx="1">
                  <c:v>12</c:v>
                </c:pt>
              </c:numCache>
            </c:numRef>
          </c:val>
          <c:extLst>
            <c:ext xmlns:c16="http://schemas.microsoft.com/office/drawing/2014/chart" uri="{C3380CC4-5D6E-409C-BE32-E72D297353CC}">
              <c16:uniqueId val="{00000016-4A37-482C-BE0D-34DB689AF167}"/>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4A37-482C-BE0D-34DB689AF167}"/>
              </c:ext>
            </c:extLst>
          </c:dPt>
          <c:dPt>
            <c:idx val="1"/>
            <c:invertIfNegative val="0"/>
            <c:bubble3D val="0"/>
            <c:extLst>
              <c:ext xmlns:c16="http://schemas.microsoft.com/office/drawing/2014/chart" uri="{C3380CC4-5D6E-409C-BE32-E72D297353CC}">
                <c16:uniqueId val="{00000018-4A37-482C-BE0D-34DB689AF167}"/>
              </c:ext>
            </c:extLst>
          </c:dPt>
          <c:dPt>
            <c:idx val="4"/>
            <c:invertIfNegative val="0"/>
            <c:bubble3D val="0"/>
            <c:extLst>
              <c:ext xmlns:c16="http://schemas.microsoft.com/office/drawing/2014/chart" uri="{C3380CC4-5D6E-409C-BE32-E72D297353CC}">
                <c16:uniqueId val="{00000019-4A37-482C-BE0D-34DB689AF167}"/>
              </c:ext>
            </c:extLst>
          </c:dPt>
          <c:dPt>
            <c:idx val="5"/>
            <c:invertIfNegative val="0"/>
            <c:bubble3D val="0"/>
            <c:extLst>
              <c:ext xmlns:c16="http://schemas.microsoft.com/office/drawing/2014/chart" uri="{C3380CC4-5D6E-409C-BE32-E72D297353CC}">
                <c16:uniqueId val="{0000001A-4A37-482C-BE0D-34DB689AF167}"/>
              </c:ext>
            </c:extLst>
          </c:dPt>
          <c:dLbls>
            <c:dLbl>
              <c:idx val="0"/>
              <c:layout>
                <c:manualLayout>
                  <c:x val="3.4970881388555726E-4"/>
                  <c:y val="3.51892114723554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37-482C-BE0D-34DB689AF167}"/>
                </c:ext>
              </c:extLst>
            </c:dLbl>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61</c:v>
                </c:pt>
                <c:pt idx="1">
                  <c:v>20</c:v>
                </c:pt>
              </c:numCache>
            </c:numRef>
          </c:val>
          <c:extLst>
            <c:ext xmlns:c16="http://schemas.microsoft.com/office/drawing/2014/chart" uri="{C3380CC4-5D6E-409C-BE32-E72D297353CC}">
              <c16:uniqueId val="{0000001B-4A37-482C-BE0D-34DB689AF167}"/>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46102656994E-2"/>
          <c:y val="5.6249309164395425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0-AA39-4955-9E95-D485D68A359D}"/>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2-AA39-4955-9E95-D485D68A359D}"/>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4-AA39-4955-9E95-D485D68A359D}"/>
              </c:ext>
            </c:extLst>
          </c:dPt>
          <c:dPt>
            <c:idx val="4"/>
            <c:invertIfNegative val="0"/>
            <c:bubble3D val="0"/>
            <c:extLst>
              <c:ext xmlns:c16="http://schemas.microsoft.com/office/drawing/2014/chart" uri="{C3380CC4-5D6E-409C-BE32-E72D297353CC}">
                <c16:uniqueId val="{00000005-AA39-4955-9E95-D485D68A359D}"/>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7-AA39-4955-9E95-D485D68A359D}"/>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9-AA39-4955-9E95-D485D68A359D}"/>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B-AA39-4955-9E95-D485D68A359D}"/>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D-AA39-4955-9E95-D485D68A359D}"/>
              </c:ext>
            </c:extLst>
          </c:dPt>
          <c:dLbls>
            <c:dLbl>
              <c:idx val="2"/>
              <c:tx>
                <c:rich>
                  <a:bodyPr/>
                  <a:lstStyle/>
                  <a:p>
                    <a:fld id="{9883E104-1C50-4AEE-8949-17931D77815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39-4955-9E95-D485D68A359D}"/>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37</c:v>
                </c:pt>
                <c:pt idx="1">
                  <c:v>14</c:v>
                </c:pt>
                <c:pt idx="2">
                  <c:v>14</c:v>
                </c:pt>
              </c:numCache>
            </c:numRef>
          </c:val>
          <c:extLst>
            <c:ext xmlns:c16="http://schemas.microsoft.com/office/drawing/2014/chart" uri="{C3380CC4-5D6E-409C-BE32-E72D297353CC}">
              <c16:uniqueId val="{0000000E-AA39-4955-9E95-D485D68A359D}"/>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D-AA39-4955-9E95-D485D68A359D}"/>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0-AA39-4955-9E95-D485D68A359D}"/>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2-AA39-4955-9E95-D485D68A359D}"/>
              </c:ext>
            </c:extLst>
          </c:dPt>
          <c:cat>
            <c:strRef>
              <c:f>Sheet1!$A$2:$A$4</c:f>
              <c:strCache>
                <c:ptCount val="3"/>
                <c:pt idx="0">
                  <c:v>Yes</c:v>
                </c:pt>
                <c:pt idx="1">
                  <c:v>No</c:v>
                </c:pt>
                <c:pt idx="2">
                  <c:v>Undecided</c:v>
                </c:pt>
              </c:strCache>
            </c:strRef>
          </c:cat>
          <c:val>
            <c:numRef>
              <c:f>Sheet1!$C$2:$C$4</c:f>
              <c:numCache>
                <c:formatCode>General</c:formatCode>
                <c:ptCount val="3"/>
                <c:pt idx="0">
                  <c:v>25</c:v>
                </c:pt>
                <c:pt idx="1">
                  <c:v>9</c:v>
                </c:pt>
              </c:numCache>
            </c:numRef>
          </c:val>
          <c:extLst>
            <c:ext xmlns:c16="http://schemas.microsoft.com/office/drawing/2014/chart" uri="{C3380CC4-5D6E-409C-BE32-E72D297353CC}">
              <c16:uniqueId val="{00000013-AA39-4955-9E95-D485D68A359D}"/>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4-AA39-4955-9E95-D485D68A359D}"/>
              </c:ext>
            </c:extLst>
          </c:dPt>
          <c:dPt>
            <c:idx val="1"/>
            <c:invertIfNegative val="0"/>
            <c:bubble3D val="0"/>
            <c:extLst>
              <c:ext xmlns:c16="http://schemas.microsoft.com/office/drawing/2014/chart" uri="{C3380CC4-5D6E-409C-BE32-E72D297353CC}">
                <c16:uniqueId val="{00000016-AA39-4955-9E95-D485D68A359D}"/>
              </c:ext>
            </c:extLst>
          </c:dPt>
          <c:dPt>
            <c:idx val="4"/>
            <c:invertIfNegative val="0"/>
            <c:bubble3D val="0"/>
            <c:extLst>
              <c:ext xmlns:c16="http://schemas.microsoft.com/office/drawing/2014/chart" uri="{C3380CC4-5D6E-409C-BE32-E72D297353CC}">
                <c16:uniqueId val="{00000017-AA39-4955-9E95-D485D68A359D}"/>
              </c:ext>
            </c:extLst>
          </c:dPt>
          <c:dPt>
            <c:idx val="5"/>
            <c:invertIfNegative val="0"/>
            <c:bubble3D val="0"/>
            <c:extLst>
              <c:ext xmlns:c16="http://schemas.microsoft.com/office/drawing/2014/chart" uri="{C3380CC4-5D6E-409C-BE32-E72D297353CC}">
                <c16:uniqueId val="{00000019-AA39-4955-9E95-D485D68A359D}"/>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62</c:v>
                </c:pt>
                <c:pt idx="1">
                  <c:v>23</c:v>
                </c:pt>
              </c:numCache>
            </c:numRef>
          </c:val>
          <c:extLst>
            <c:ext xmlns:c16="http://schemas.microsoft.com/office/drawing/2014/chart" uri="{C3380CC4-5D6E-409C-BE32-E72D297353CC}">
              <c16:uniqueId val="{0000001A-AA39-4955-9E95-D485D68A359D}"/>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4A37-482C-BE0D-34DB689AF167}"/>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4A37-482C-BE0D-34DB689AF167}"/>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4A37-482C-BE0D-34DB689AF167}"/>
              </c:ext>
            </c:extLst>
          </c:dPt>
          <c:dPt>
            <c:idx val="4"/>
            <c:invertIfNegative val="0"/>
            <c:bubble3D val="0"/>
            <c:extLst>
              <c:ext xmlns:c16="http://schemas.microsoft.com/office/drawing/2014/chart" uri="{C3380CC4-5D6E-409C-BE32-E72D297353CC}">
                <c16:uniqueId val="{00000006-4A37-482C-BE0D-34DB689AF167}"/>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4A37-482C-BE0D-34DB689AF167}"/>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4A37-482C-BE0D-34DB689AF167}"/>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4A37-482C-BE0D-34DB689AF167}"/>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4A37-482C-BE0D-34DB689AF167}"/>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A37-482C-BE0D-34DB689AF167}"/>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29</c:v>
                </c:pt>
                <c:pt idx="1">
                  <c:v>15</c:v>
                </c:pt>
                <c:pt idx="2">
                  <c:v>11</c:v>
                </c:pt>
              </c:numCache>
            </c:numRef>
          </c:val>
          <c:extLst>
            <c:ext xmlns:c16="http://schemas.microsoft.com/office/drawing/2014/chart" uri="{C3380CC4-5D6E-409C-BE32-E72D297353CC}">
              <c16:uniqueId val="{0000000F-4A37-482C-BE0D-34DB689AF167}"/>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4A37-482C-BE0D-34DB689AF167}"/>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4A37-482C-BE0D-34DB689AF167}"/>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4A37-482C-BE0D-34DB689AF167}"/>
              </c:ext>
            </c:extLst>
          </c:dPt>
          <c:cat>
            <c:strRef>
              <c:f>Sheet1!$A$2:$A$4</c:f>
              <c:strCache>
                <c:ptCount val="3"/>
                <c:pt idx="0">
                  <c:v>Yes</c:v>
                </c:pt>
                <c:pt idx="1">
                  <c:v>No</c:v>
                </c:pt>
                <c:pt idx="2">
                  <c:v>Undecided</c:v>
                </c:pt>
              </c:strCache>
            </c:strRef>
          </c:cat>
          <c:val>
            <c:numRef>
              <c:f>Sheet1!$C$2:$C$4</c:f>
              <c:numCache>
                <c:formatCode>General</c:formatCode>
                <c:ptCount val="3"/>
                <c:pt idx="0">
                  <c:v>31</c:v>
                </c:pt>
                <c:pt idx="1">
                  <c:v>12</c:v>
                </c:pt>
              </c:numCache>
            </c:numRef>
          </c:val>
          <c:extLst>
            <c:ext xmlns:c16="http://schemas.microsoft.com/office/drawing/2014/chart" uri="{C3380CC4-5D6E-409C-BE32-E72D297353CC}">
              <c16:uniqueId val="{00000016-4A37-482C-BE0D-34DB689AF167}"/>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4A37-482C-BE0D-34DB689AF167}"/>
              </c:ext>
            </c:extLst>
          </c:dPt>
          <c:dPt>
            <c:idx val="1"/>
            <c:invertIfNegative val="0"/>
            <c:bubble3D val="0"/>
            <c:extLst>
              <c:ext xmlns:c16="http://schemas.microsoft.com/office/drawing/2014/chart" uri="{C3380CC4-5D6E-409C-BE32-E72D297353CC}">
                <c16:uniqueId val="{00000018-4A37-482C-BE0D-34DB689AF167}"/>
              </c:ext>
            </c:extLst>
          </c:dPt>
          <c:dPt>
            <c:idx val="4"/>
            <c:invertIfNegative val="0"/>
            <c:bubble3D val="0"/>
            <c:extLst>
              <c:ext xmlns:c16="http://schemas.microsoft.com/office/drawing/2014/chart" uri="{C3380CC4-5D6E-409C-BE32-E72D297353CC}">
                <c16:uniqueId val="{00000019-4A37-482C-BE0D-34DB689AF167}"/>
              </c:ext>
            </c:extLst>
          </c:dPt>
          <c:dPt>
            <c:idx val="5"/>
            <c:invertIfNegative val="0"/>
            <c:bubble3D val="0"/>
            <c:extLst>
              <c:ext xmlns:c16="http://schemas.microsoft.com/office/drawing/2014/chart" uri="{C3380CC4-5D6E-409C-BE32-E72D297353CC}">
                <c16:uniqueId val="{0000001A-4A37-482C-BE0D-34DB689AF167}"/>
              </c:ext>
            </c:extLst>
          </c:dPt>
          <c:dLbls>
            <c:dLbl>
              <c:idx val="0"/>
              <c:layout>
                <c:manualLayout>
                  <c:x val="3.4970881388555726E-4"/>
                  <c:y val="3.51892114723554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37-482C-BE0D-34DB689AF167}"/>
                </c:ext>
              </c:extLst>
            </c:dLbl>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60</c:v>
                </c:pt>
                <c:pt idx="1">
                  <c:v>27</c:v>
                </c:pt>
              </c:numCache>
            </c:numRef>
          </c:val>
          <c:extLst>
            <c:ext xmlns:c16="http://schemas.microsoft.com/office/drawing/2014/chart" uri="{C3380CC4-5D6E-409C-BE32-E72D297353CC}">
              <c16:uniqueId val="{0000001B-4A37-482C-BE0D-34DB689AF167}"/>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46102656994E-2"/>
          <c:y val="5.6249309164395425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0-AA39-4955-9E95-D485D68A359D}"/>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2-AA39-4955-9E95-D485D68A359D}"/>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4-AA39-4955-9E95-D485D68A359D}"/>
              </c:ext>
            </c:extLst>
          </c:dPt>
          <c:dPt>
            <c:idx val="4"/>
            <c:invertIfNegative val="0"/>
            <c:bubble3D val="0"/>
            <c:extLst>
              <c:ext xmlns:c16="http://schemas.microsoft.com/office/drawing/2014/chart" uri="{C3380CC4-5D6E-409C-BE32-E72D297353CC}">
                <c16:uniqueId val="{00000005-AA39-4955-9E95-D485D68A359D}"/>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7-AA39-4955-9E95-D485D68A359D}"/>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9-AA39-4955-9E95-D485D68A359D}"/>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B-AA39-4955-9E95-D485D68A359D}"/>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D-AA39-4955-9E95-D485D68A359D}"/>
              </c:ext>
            </c:extLst>
          </c:dPt>
          <c:dLbls>
            <c:dLbl>
              <c:idx val="2"/>
              <c:tx>
                <c:rich>
                  <a:bodyPr/>
                  <a:lstStyle/>
                  <a:p>
                    <a:fld id="{9883E104-1C50-4AEE-8949-17931D77815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39-4955-9E95-D485D68A359D}"/>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36</c:v>
                </c:pt>
                <c:pt idx="1">
                  <c:v>14</c:v>
                </c:pt>
                <c:pt idx="2">
                  <c:v>13</c:v>
                </c:pt>
              </c:numCache>
            </c:numRef>
          </c:val>
          <c:extLst>
            <c:ext xmlns:c16="http://schemas.microsoft.com/office/drawing/2014/chart" uri="{C3380CC4-5D6E-409C-BE32-E72D297353CC}">
              <c16:uniqueId val="{0000000E-AA39-4955-9E95-D485D68A359D}"/>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D-AA39-4955-9E95-D485D68A359D}"/>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0-AA39-4955-9E95-D485D68A359D}"/>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2-AA39-4955-9E95-D485D68A359D}"/>
              </c:ext>
            </c:extLst>
          </c:dPt>
          <c:cat>
            <c:strRef>
              <c:f>Sheet1!$A$2:$A$4</c:f>
              <c:strCache>
                <c:ptCount val="3"/>
                <c:pt idx="0">
                  <c:v>Yes</c:v>
                </c:pt>
                <c:pt idx="1">
                  <c:v>No</c:v>
                </c:pt>
                <c:pt idx="2">
                  <c:v>Undecided</c:v>
                </c:pt>
              </c:strCache>
            </c:strRef>
          </c:cat>
          <c:val>
            <c:numRef>
              <c:f>Sheet1!$C$2:$C$4</c:f>
              <c:numCache>
                <c:formatCode>General</c:formatCode>
                <c:ptCount val="3"/>
                <c:pt idx="0">
                  <c:v>26</c:v>
                </c:pt>
                <c:pt idx="1">
                  <c:v>11</c:v>
                </c:pt>
              </c:numCache>
            </c:numRef>
          </c:val>
          <c:extLst>
            <c:ext xmlns:c16="http://schemas.microsoft.com/office/drawing/2014/chart" uri="{C3380CC4-5D6E-409C-BE32-E72D297353CC}">
              <c16:uniqueId val="{00000013-AA39-4955-9E95-D485D68A359D}"/>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4-AA39-4955-9E95-D485D68A359D}"/>
              </c:ext>
            </c:extLst>
          </c:dPt>
          <c:dPt>
            <c:idx val="1"/>
            <c:invertIfNegative val="0"/>
            <c:bubble3D val="0"/>
            <c:extLst>
              <c:ext xmlns:c16="http://schemas.microsoft.com/office/drawing/2014/chart" uri="{C3380CC4-5D6E-409C-BE32-E72D297353CC}">
                <c16:uniqueId val="{00000016-AA39-4955-9E95-D485D68A359D}"/>
              </c:ext>
            </c:extLst>
          </c:dPt>
          <c:dPt>
            <c:idx val="4"/>
            <c:invertIfNegative val="0"/>
            <c:bubble3D val="0"/>
            <c:extLst>
              <c:ext xmlns:c16="http://schemas.microsoft.com/office/drawing/2014/chart" uri="{C3380CC4-5D6E-409C-BE32-E72D297353CC}">
                <c16:uniqueId val="{00000017-AA39-4955-9E95-D485D68A359D}"/>
              </c:ext>
            </c:extLst>
          </c:dPt>
          <c:dPt>
            <c:idx val="5"/>
            <c:invertIfNegative val="0"/>
            <c:bubble3D val="0"/>
            <c:extLst>
              <c:ext xmlns:c16="http://schemas.microsoft.com/office/drawing/2014/chart" uri="{C3380CC4-5D6E-409C-BE32-E72D297353CC}">
                <c16:uniqueId val="{00000019-AA39-4955-9E95-D485D68A359D}"/>
              </c:ext>
            </c:extLst>
          </c:dPt>
          <c:dLbls>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62</c:v>
                </c:pt>
                <c:pt idx="1">
                  <c:v>25</c:v>
                </c:pt>
              </c:numCache>
            </c:numRef>
          </c:val>
          <c:extLst>
            <c:ext xmlns:c16="http://schemas.microsoft.com/office/drawing/2014/chart" uri="{C3380CC4-5D6E-409C-BE32-E72D297353CC}">
              <c16:uniqueId val="{0000001A-AA39-4955-9E95-D485D68A359D}"/>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126333619752999E-2"/>
          <c:y val="4.8466968938385556E-2"/>
          <c:w val="0.96574733276049396"/>
          <c:h val="0.8221770640110786"/>
        </c:manualLayout>
      </c:layout>
      <c:barChart>
        <c:barDir val="col"/>
        <c:grouping val="stacked"/>
        <c:varyColors val="0"/>
        <c:ser>
          <c:idx val="0"/>
          <c:order val="0"/>
          <c:tx>
            <c:strRef>
              <c:f>Sheet1!$B$1</c:f>
              <c:strCache>
                <c:ptCount val="1"/>
                <c:pt idx="0">
                  <c:v>Strong</c:v>
                </c:pt>
              </c:strCache>
            </c:strRef>
          </c:tx>
          <c:spPr>
            <a:solidFill>
              <a:srgbClr val="002060"/>
            </a:solidFill>
            <a:ln>
              <a:solidFill>
                <a:schemeClr val="bg1"/>
              </a:solidFill>
            </a:ln>
          </c:spPr>
          <c:invertIfNegative val="0"/>
          <c:dPt>
            <c:idx val="0"/>
            <c:invertIfNegative val="0"/>
            <c:bubble3D val="0"/>
            <c:spPr>
              <a:solidFill>
                <a:srgbClr val="0070C0"/>
              </a:solidFill>
              <a:ln>
                <a:solidFill>
                  <a:schemeClr val="bg1"/>
                </a:solidFill>
              </a:ln>
            </c:spPr>
            <c:extLst>
              <c:ext xmlns:c16="http://schemas.microsoft.com/office/drawing/2014/chart" uri="{C3380CC4-5D6E-409C-BE32-E72D297353CC}">
                <c16:uniqueId val="{00000001-4A37-482C-BE0D-34DB689AF167}"/>
              </c:ext>
            </c:extLst>
          </c:dPt>
          <c:dPt>
            <c:idx val="1"/>
            <c:invertIfNegative val="0"/>
            <c:bubble3D val="0"/>
            <c:spPr>
              <a:solidFill>
                <a:srgbClr val="C00000"/>
              </a:solidFill>
              <a:ln>
                <a:solidFill>
                  <a:schemeClr val="bg1"/>
                </a:solidFill>
              </a:ln>
            </c:spPr>
            <c:extLst>
              <c:ext xmlns:c16="http://schemas.microsoft.com/office/drawing/2014/chart" uri="{C3380CC4-5D6E-409C-BE32-E72D297353CC}">
                <c16:uniqueId val="{00000003-4A37-482C-BE0D-34DB689AF167}"/>
              </c:ext>
            </c:extLst>
          </c:dPt>
          <c:dPt>
            <c:idx val="2"/>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5-4A37-482C-BE0D-34DB689AF167}"/>
              </c:ext>
            </c:extLst>
          </c:dPt>
          <c:dPt>
            <c:idx val="4"/>
            <c:invertIfNegative val="0"/>
            <c:bubble3D val="0"/>
            <c:extLst>
              <c:ext xmlns:c16="http://schemas.microsoft.com/office/drawing/2014/chart" uri="{C3380CC4-5D6E-409C-BE32-E72D297353CC}">
                <c16:uniqueId val="{00000006-4A37-482C-BE0D-34DB689AF167}"/>
              </c:ext>
            </c:extLst>
          </c:dPt>
          <c:dPt>
            <c:idx val="5"/>
            <c:invertIfNegative val="0"/>
            <c:bubble3D val="0"/>
            <c:spPr>
              <a:solidFill>
                <a:srgbClr val="C00000"/>
              </a:solidFill>
              <a:ln>
                <a:solidFill>
                  <a:schemeClr val="bg1"/>
                </a:solidFill>
              </a:ln>
            </c:spPr>
            <c:extLst>
              <c:ext xmlns:c16="http://schemas.microsoft.com/office/drawing/2014/chart" uri="{C3380CC4-5D6E-409C-BE32-E72D297353CC}">
                <c16:uniqueId val="{00000008-4A37-482C-BE0D-34DB689AF167}"/>
              </c:ext>
            </c:extLst>
          </c:dPt>
          <c:dPt>
            <c:idx val="6"/>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A-4A37-482C-BE0D-34DB689AF167}"/>
              </c:ext>
            </c:extLst>
          </c:dPt>
          <c:dPt>
            <c:idx val="9"/>
            <c:invertIfNegative val="0"/>
            <c:bubble3D val="0"/>
            <c:spPr>
              <a:solidFill>
                <a:srgbClr val="C00000"/>
              </a:solidFill>
              <a:ln>
                <a:solidFill>
                  <a:schemeClr val="bg1"/>
                </a:solidFill>
              </a:ln>
            </c:spPr>
            <c:extLst>
              <c:ext xmlns:c16="http://schemas.microsoft.com/office/drawing/2014/chart" uri="{C3380CC4-5D6E-409C-BE32-E72D297353CC}">
                <c16:uniqueId val="{0000000C-4A37-482C-BE0D-34DB689AF167}"/>
              </c:ext>
            </c:extLst>
          </c:dPt>
          <c:dPt>
            <c:idx val="10"/>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E-4A37-482C-BE0D-34DB689AF167}"/>
              </c:ext>
            </c:extLst>
          </c:dPt>
          <c:dLbls>
            <c:dLbl>
              <c:idx val="2"/>
              <c:spPr>
                <a:noFill/>
                <a:ln>
                  <a:noFill/>
                </a:ln>
                <a:effectLst/>
              </c:spPr>
              <c:txPr>
                <a:bodyPr wrap="square" lIns="38100" tIns="19050" rIns="38100" bIns="19050" anchor="ctr">
                  <a:spAutoFit/>
                </a:bodyPr>
                <a:lstStyle/>
                <a:p>
                  <a:pPr>
                    <a:defRPr sz="20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A37-482C-BE0D-34DB689AF167}"/>
                </c:ext>
              </c:extLst>
            </c:dLbl>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Sheet1!$B$2:$B$4</c:f>
              <c:numCache>
                <c:formatCode>General</c:formatCode>
                <c:ptCount val="3"/>
                <c:pt idx="0">
                  <c:v>33</c:v>
                </c:pt>
                <c:pt idx="1">
                  <c:v>15</c:v>
                </c:pt>
                <c:pt idx="2">
                  <c:v>16</c:v>
                </c:pt>
              </c:numCache>
            </c:numRef>
          </c:val>
          <c:extLst>
            <c:ext xmlns:c16="http://schemas.microsoft.com/office/drawing/2014/chart" uri="{C3380CC4-5D6E-409C-BE32-E72D297353CC}">
              <c16:uniqueId val="{0000000F-4A37-482C-BE0D-34DB689AF167}"/>
            </c:ext>
          </c:extLst>
        </c:ser>
        <c:ser>
          <c:idx val="1"/>
          <c:order val="1"/>
          <c:tx>
            <c:strRef>
              <c:f>Sheet1!$C$1</c:f>
              <c:strCache>
                <c:ptCount val="1"/>
                <c:pt idx="0">
                  <c:v>Not Strong</c:v>
                </c:pt>
              </c:strCache>
            </c:strRef>
          </c:tx>
          <c:spPr>
            <a:solidFill>
              <a:schemeClr val="tx2">
                <a:lumMod val="60000"/>
                <a:lumOff val="40000"/>
              </a:schemeClr>
            </a:solidFill>
            <a:ln>
              <a:solidFill>
                <a:schemeClr val="bg1"/>
              </a:solidFill>
            </a:ln>
          </c:spPr>
          <c:invertIfNegative val="0"/>
          <c:dPt>
            <c:idx val="0"/>
            <c:invertIfNegative val="0"/>
            <c:bubble3D val="0"/>
            <c:spPr>
              <a:solidFill>
                <a:srgbClr val="0070C0">
                  <a:alpha val="50000"/>
                </a:srgbClr>
              </a:solidFill>
              <a:ln>
                <a:solidFill>
                  <a:schemeClr val="bg1"/>
                </a:solidFill>
              </a:ln>
            </c:spPr>
            <c:extLst>
              <c:ext xmlns:c16="http://schemas.microsoft.com/office/drawing/2014/chart" uri="{C3380CC4-5D6E-409C-BE32-E72D297353CC}">
                <c16:uniqueId val="{00000011-4A37-482C-BE0D-34DB689AF167}"/>
              </c:ext>
            </c:extLst>
          </c:dPt>
          <c:dPt>
            <c:idx val="1"/>
            <c:invertIfNegative val="0"/>
            <c:bubble3D val="0"/>
            <c:spPr>
              <a:solidFill>
                <a:srgbClr val="E57A77"/>
              </a:solidFill>
              <a:ln>
                <a:solidFill>
                  <a:schemeClr val="bg1"/>
                </a:solidFill>
              </a:ln>
            </c:spPr>
            <c:extLst>
              <c:ext xmlns:c16="http://schemas.microsoft.com/office/drawing/2014/chart" uri="{C3380CC4-5D6E-409C-BE32-E72D297353CC}">
                <c16:uniqueId val="{00000013-4A37-482C-BE0D-34DB689AF167}"/>
              </c:ext>
            </c:extLst>
          </c:dPt>
          <c:dPt>
            <c:idx val="5"/>
            <c:invertIfNegative val="0"/>
            <c:bubble3D val="0"/>
            <c:spPr>
              <a:solidFill>
                <a:srgbClr val="E57A77"/>
              </a:solidFill>
              <a:ln>
                <a:solidFill>
                  <a:schemeClr val="bg1"/>
                </a:solidFill>
              </a:ln>
            </c:spPr>
            <c:extLst>
              <c:ext xmlns:c16="http://schemas.microsoft.com/office/drawing/2014/chart" uri="{C3380CC4-5D6E-409C-BE32-E72D297353CC}">
                <c16:uniqueId val="{00000015-4A37-482C-BE0D-34DB689AF167}"/>
              </c:ext>
            </c:extLst>
          </c:dPt>
          <c:cat>
            <c:strRef>
              <c:f>Sheet1!$A$2:$A$4</c:f>
              <c:strCache>
                <c:ptCount val="3"/>
                <c:pt idx="0">
                  <c:v>Yes</c:v>
                </c:pt>
                <c:pt idx="1">
                  <c:v>No</c:v>
                </c:pt>
                <c:pt idx="2">
                  <c:v>Undecided</c:v>
                </c:pt>
              </c:strCache>
            </c:strRef>
          </c:cat>
          <c:val>
            <c:numRef>
              <c:f>Sheet1!$C$2:$C$4</c:f>
              <c:numCache>
                <c:formatCode>General</c:formatCode>
                <c:ptCount val="3"/>
                <c:pt idx="0">
                  <c:v>26</c:v>
                </c:pt>
                <c:pt idx="1">
                  <c:v>9</c:v>
                </c:pt>
              </c:numCache>
            </c:numRef>
          </c:val>
          <c:extLst>
            <c:ext xmlns:c16="http://schemas.microsoft.com/office/drawing/2014/chart" uri="{C3380CC4-5D6E-409C-BE32-E72D297353CC}">
              <c16:uniqueId val="{00000016-4A37-482C-BE0D-34DB689AF167}"/>
            </c:ext>
          </c:extLst>
        </c:ser>
        <c:ser>
          <c:idx val="2"/>
          <c:order val="2"/>
          <c:tx>
            <c:strRef>
              <c:f>Sheet1!$D$1</c:f>
              <c:strCache>
                <c:ptCount val="1"/>
                <c:pt idx="0">
                  <c:v>TOTAL AUTOSUM</c:v>
                </c:pt>
              </c:strCache>
            </c:strRef>
          </c:tx>
          <c:spPr>
            <a:noFill/>
            <a:ln>
              <a:solidFill>
                <a:schemeClr val="bg1"/>
              </a:solidFill>
            </a:ln>
          </c:spPr>
          <c:invertIfNegative val="0"/>
          <c:dPt>
            <c:idx val="0"/>
            <c:invertIfNegative val="0"/>
            <c:bubble3D val="0"/>
            <c:extLst>
              <c:ext xmlns:c16="http://schemas.microsoft.com/office/drawing/2014/chart" uri="{C3380CC4-5D6E-409C-BE32-E72D297353CC}">
                <c16:uniqueId val="{00000017-4A37-482C-BE0D-34DB689AF167}"/>
              </c:ext>
            </c:extLst>
          </c:dPt>
          <c:dPt>
            <c:idx val="1"/>
            <c:invertIfNegative val="0"/>
            <c:bubble3D val="0"/>
            <c:extLst>
              <c:ext xmlns:c16="http://schemas.microsoft.com/office/drawing/2014/chart" uri="{C3380CC4-5D6E-409C-BE32-E72D297353CC}">
                <c16:uniqueId val="{00000018-4A37-482C-BE0D-34DB689AF167}"/>
              </c:ext>
            </c:extLst>
          </c:dPt>
          <c:dPt>
            <c:idx val="4"/>
            <c:invertIfNegative val="0"/>
            <c:bubble3D val="0"/>
            <c:extLst>
              <c:ext xmlns:c16="http://schemas.microsoft.com/office/drawing/2014/chart" uri="{C3380CC4-5D6E-409C-BE32-E72D297353CC}">
                <c16:uniqueId val="{00000019-4A37-482C-BE0D-34DB689AF167}"/>
              </c:ext>
            </c:extLst>
          </c:dPt>
          <c:dPt>
            <c:idx val="5"/>
            <c:invertIfNegative val="0"/>
            <c:bubble3D val="0"/>
            <c:extLst>
              <c:ext xmlns:c16="http://schemas.microsoft.com/office/drawing/2014/chart" uri="{C3380CC4-5D6E-409C-BE32-E72D297353CC}">
                <c16:uniqueId val="{0000001A-4A37-482C-BE0D-34DB689AF167}"/>
              </c:ext>
            </c:extLst>
          </c:dPt>
          <c:dLbls>
            <c:dLbl>
              <c:idx val="0"/>
              <c:layout>
                <c:manualLayout>
                  <c:x val="3.4970881388555726E-4"/>
                  <c:y val="3.51892114723554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37-482C-BE0D-34DB689AF167}"/>
                </c:ext>
              </c:extLst>
            </c:dLbl>
            <c:spPr>
              <a:noFill/>
              <a:ln>
                <a:noFill/>
              </a:ln>
              <a:effectLst/>
            </c:spPr>
            <c:txPr>
              <a:bodyPr wrap="square" lIns="38100" tIns="19050" rIns="38100" bIns="19050" anchor="ctr">
                <a:spAutoFit/>
              </a:bodyPr>
              <a:lstStyle/>
              <a:p>
                <a:pPr>
                  <a:defRPr sz="20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Undecided</c:v>
                </c:pt>
              </c:strCache>
            </c:strRef>
          </c:cat>
          <c:val>
            <c:numRef>
              <c:f>Sheet1!$D$2:$D$4</c:f>
              <c:numCache>
                <c:formatCode>General</c:formatCode>
                <c:ptCount val="3"/>
                <c:pt idx="0">
                  <c:v>59</c:v>
                </c:pt>
                <c:pt idx="1">
                  <c:v>24</c:v>
                </c:pt>
              </c:numCache>
            </c:numRef>
          </c:val>
          <c:extLst>
            <c:ext xmlns:c16="http://schemas.microsoft.com/office/drawing/2014/chart" uri="{C3380CC4-5D6E-409C-BE32-E72D297353CC}">
              <c16:uniqueId val="{0000001B-4A37-482C-BE0D-34DB689AF167}"/>
            </c:ext>
          </c:extLst>
        </c:ser>
        <c:dLbls>
          <c:showLegendKey val="0"/>
          <c:showVal val="0"/>
          <c:showCatName val="0"/>
          <c:showSerName val="0"/>
          <c:showPercent val="0"/>
          <c:showBubbleSize val="0"/>
        </c:dLbls>
        <c:gapWidth val="34"/>
        <c:overlap val="100"/>
        <c:axId val="-645381632"/>
        <c:axId val="-645379424"/>
      </c:barChart>
      <c:catAx>
        <c:axId val="-645381632"/>
        <c:scaling>
          <c:orientation val="minMax"/>
        </c:scaling>
        <c:delete val="0"/>
        <c:axPos val="b"/>
        <c:numFmt formatCode="General" sourceLinked="0"/>
        <c:majorTickMark val="out"/>
        <c:minorTickMark val="none"/>
        <c:tickLblPos val="nextTo"/>
        <c:txPr>
          <a:bodyPr/>
          <a:lstStyle/>
          <a:p>
            <a:pPr>
              <a:defRPr sz="1800" b="1"/>
            </a:pPr>
            <a:endParaRPr lang="en-US"/>
          </a:p>
        </c:txPr>
        <c:crossAx val="-645379424"/>
        <c:crosses val="autoZero"/>
        <c:auto val="1"/>
        <c:lblAlgn val="ctr"/>
        <c:lblOffset val="100"/>
        <c:noMultiLvlLbl val="0"/>
      </c:catAx>
      <c:valAx>
        <c:axId val="-645379424"/>
        <c:scaling>
          <c:orientation val="minMax"/>
          <c:max val="70"/>
          <c:min val="0"/>
        </c:scaling>
        <c:delete val="1"/>
        <c:axPos val="l"/>
        <c:numFmt formatCode="General" sourceLinked="1"/>
        <c:majorTickMark val="out"/>
        <c:minorTickMark val="none"/>
        <c:tickLblPos val="nextTo"/>
        <c:crossAx val="-6453816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85AF5-2680-4FF8-AAB0-8C708ADE052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1A78D63-6057-4373-943F-B0438D59716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3B5B45E-D55C-42E6-B83F-28BDBA4529AC}" type="datetimeFigureOut">
              <a:rPr lang="en-US" smtClean="0"/>
              <a:t>6/14/2024</a:t>
            </a:fld>
            <a:endParaRPr lang="en-US" dirty="0"/>
          </a:p>
        </p:txBody>
      </p:sp>
      <p:sp>
        <p:nvSpPr>
          <p:cNvPr id="4" name="Footer Placeholder 3">
            <a:extLst>
              <a:ext uri="{FF2B5EF4-FFF2-40B4-BE49-F238E27FC236}">
                <a16:creationId xmlns:a16="http://schemas.microsoft.com/office/drawing/2014/main" id="{621089CE-ADC1-4D91-8F36-081C56681F1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6E83E2-4783-4750-BC5C-A049F9D4AEF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F0D815-C95A-4881-8B04-E26F375D27DF}" type="slidenum">
              <a:rPr lang="en-US" smtClean="0"/>
              <a:t>‹#›</a:t>
            </a:fld>
            <a:endParaRPr lang="en-US" dirty="0"/>
          </a:p>
        </p:txBody>
      </p:sp>
    </p:spTree>
    <p:extLst>
      <p:ext uri="{BB962C8B-B14F-4D97-AF65-F5344CB8AC3E}">
        <p14:creationId xmlns:p14="http://schemas.microsoft.com/office/powerpoint/2010/main" val="25162930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D3E7CBD0-5F29-4C59-80F6-BE6588FFA09B}" type="datetimeFigureOut">
              <a:rPr lang="en-US" smtClean="0"/>
              <a:t>6/14/2024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066EDAB5-83DD-4D3F-BB7A-F25B30E1B4C7}" type="slidenum">
              <a:rPr lang="en-US" smtClean="0"/>
              <a:t>‹#›</a:t>
            </a:fld>
            <a:endParaRPr lang="en-US" dirty="0"/>
          </a:p>
        </p:txBody>
      </p:sp>
    </p:spTree>
    <p:extLst>
      <p:ext uri="{BB962C8B-B14F-4D97-AF65-F5344CB8AC3E}">
        <p14:creationId xmlns:p14="http://schemas.microsoft.com/office/powerpoint/2010/main" val="8270836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17</a:t>
            </a:fld>
            <a:endParaRPr lang="en-US" dirty="0"/>
          </a:p>
        </p:txBody>
      </p:sp>
    </p:spTree>
    <p:extLst>
      <p:ext uri="{BB962C8B-B14F-4D97-AF65-F5344CB8AC3E}">
        <p14:creationId xmlns:p14="http://schemas.microsoft.com/office/powerpoint/2010/main" val="320921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87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48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62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0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50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20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134870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62385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524863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192777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77135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22059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22511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7</a:t>
            </a:fld>
            <a:endParaRPr lang="en-US" dirty="0"/>
          </a:p>
        </p:txBody>
      </p:sp>
    </p:spTree>
    <p:extLst>
      <p:ext uri="{BB962C8B-B14F-4D97-AF65-F5344CB8AC3E}">
        <p14:creationId xmlns:p14="http://schemas.microsoft.com/office/powerpoint/2010/main" val="222282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75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11</a:t>
            </a:fld>
            <a:endParaRPr lang="en-US" dirty="0"/>
          </a:p>
        </p:txBody>
      </p:sp>
    </p:spTree>
    <p:extLst>
      <p:ext uri="{BB962C8B-B14F-4D97-AF65-F5344CB8AC3E}">
        <p14:creationId xmlns:p14="http://schemas.microsoft.com/office/powerpoint/2010/main" val="42835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12</a:t>
            </a:fld>
            <a:endParaRPr lang="en-US" dirty="0"/>
          </a:p>
        </p:txBody>
      </p:sp>
    </p:spTree>
    <p:extLst>
      <p:ext uri="{BB962C8B-B14F-4D97-AF65-F5344CB8AC3E}">
        <p14:creationId xmlns:p14="http://schemas.microsoft.com/office/powerpoint/2010/main" val="340817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47D9C9-C0A3-4F7B-93A9-66C8D12B0559}" type="slidenum">
              <a:rPr lang="en-US" smtClean="0"/>
              <a:t>13</a:t>
            </a:fld>
            <a:endParaRPr lang="en-US" dirty="0"/>
          </a:p>
        </p:txBody>
      </p:sp>
    </p:spTree>
    <p:extLst>
      <p:ext uri="{BB962C8B-B14F-4D97-AF65-F5344CB8AC3E}">
        <p14:creationId xmlns:p14="http://schemas.microsoft.com/office/powerpoint/2010/main" val="323149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7D9C9-C0A3-4F7B-93A9-66C8D12B0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25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0B5FAE1-25A8-486C-B3C3-74733E5562D1}" type="datetime1">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41F44-9B32-49B0-ABB9-4461BF5AD237}" type="slidenum">
              <a:rPr lang="en-US" smtClean="0"/>
              <a:t>‹#›</a:t>
            </a:fld>
            <a:endParaRPr lang="en-US" dirty="0"/>
          </a:p>
        </p:txBody>
      </p:sp>
      <p:sp>
        <p:nvSpPr>
          <p:cNvPr id="7" name="hcSlideMaster.Title SlideHeader" descr="  ">
            <a:extLst>
              <a:ext uri="{FF2B5EF4-FFF2-40B4-BE49-F238E27FC236}">
                <a16:creationId xmlns:a16="http://schemas.microsoft.com/office/drawing/2014/main" id="{F8E03EC9-DDE2-4BEB-A3BA-D6B56C20C16C}"/>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25649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9905B9-1CF6-48C1-B2C8-6116A0BC5719}" type="datetime1">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41F44-9B32-49B0-ABB9-4461BF5AD237}" type="slidenum">
              <a:rPr lang="en-US" smtClean="0"/>
              <a:t>‹#›</a:t>
            </a:fld>
            <a:endParaRPr lang="en-US" dirty="0"/>
          </a:p>
        </p:txBody>
      </p:sp>
      <p:sp>
        <p:nvSpPr>
          <p:cNvPr id="7" name="hcSlideMaster.Title and Vertical TextHeader" descr="  ">
            <a:extLst>
              <a:ext uri="{FF2B5EF4-FFF2-40B4-BE49-F238E27FC236}">
                <a16:creationId xmlns:a16="http://schemas.microsoft.com/office/drawing/2014/main" id="{F3E0F161-7325-420A-AB07-974A6851B3AC}"/>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81598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667B6-F761-4A1F-BF32-B7FE9C301E1E}" type="datetime1">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41F44-9B32-49B0-ABB9-4461BF5AD237}" type="slidenum">
              <a:rPr lang="en-US" smtClean="0"/>
              <a:t>‹#›</a:t>
            </a:fld>
            <a:endParaRPr lang="en-US" dirty="0"/>
          </a:p>
        </p:txBody>
      </p:sp>
      <p:sp>
        <p:nvSpPr>
          <p:cNvPr id="7" name="hcSlideMaster.Vertical Title and TextHeader" descr="  ">
            <a:extLst>
              <a:ext uri="{FF2B5EF4-FFF2-40B4-BE49-F238E27FC236}">
                <a16:creationId xmlns:a16="http://schemas.microsoft.com/office/drawing/2014/main" id="{1D3E2FAC-9578-4ED9-9330-21078A8AC595}"/>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37475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0C858F-3DE2-4FA7-9EED-8E15C1AB5A4C}"/>
              </a:ext>
            </a:extLst>
          </p:cNvPr>
          <p:cNvSpPr>
            <a:spLocks noGrp="1"/>
          </p:cNvSpPr>
          <p:nvPr>
            <p:ph type="ctrTitle"/>
          </p:nvPr>
        </p:nvSpPr>
        <p:spPr>
          <a:xfrm>
            <a:off x="335280" y="267359"/>
            <a:ext cx="11521440" cy="1312724"/>
          </a:xfrm>
        </p:spPr>
        <p:txBody>
          <a:bodyPr anchor="ctr">
            <a:normAutofit/>
          </a:bodyPr>
          <a:lstStyle/>
          <a:p>
            <a:pPr algn="l"/>
            <a:r>
              <a:rPr lang="en-US" sz="2800" b="1" dirty="0">
                <a:solidFill>
                  <a:srgbClr val="0070C0"/>
                </a:solidFill>
                <a:latin typeface="+mn-lt"/>
              </a:rPr>
              <a:t>Title</a:t>
            </a:r>
          </a:p>
        </p:txBody>
      </p:sp>
    </p:spTree>
    <p:extLst>
      <p:ext uri="{BB962C8B-B14F-4D97-AF65-F5344CB8AC3E}">
        <p14:creationId xmlns:p14="http://schemas.microsoft.com/office/powerpoint/2010/main" val="289564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71C297-859D-4133-8F5A-0A1D3256CE6B}" type="datetime1">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41F44-9B32-49B0-ABB9-4461BF5AD237}" type="slidenum">
              <a:rPr lang="en-US" smtClean="0"/>
              <a:t>‹#›</a:t>
            </a:fld>
            <a:endParaRPr lang="en-US" dirty="0"/>
          </a:p>
        </p:txBody>
      </p:sp>
      <p:sp>
        <p:nvSpPr>
          <p:cNvPr id="7" name="hcSlideMaster.Title and ContentHeader" descr="  ">
            <a:extLst>
              <a:ext uri="{FF2B5EF4-FFF2-40B4-BE49-F238E27FC236}">
                <a16:creationId xmlns:a16="http://schemas.microsoft.com/office/drawing/2014/main" id="{24B2E2FE-A12D-4713-A1AC-AB230A8DBD75}"/>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97204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9B766E-B452-479F-A1F2-A5A44E99EF64}" type="datetime1">
              <a:rPr lang="en-US" smtClean="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D41F44-9B32-49B0-ABB9-4461BF5AD237}" type="slidenum">
              <a:rPr lang="en-US" smtClean="0"/>
              <a:t>‹#›</a:t>
            </a:fld>
            <a:endParaRPr lang="en-US" dirty="0"/>
          </a:p>
        </p:txBody>
      </p:sp>
      <p:sp>
        <p:nvSpPr>
          <p:cNvPr id="7" name="hcSlideMaster.Section HeaderHeader" descr="  ">
            <a:extLst>
              <a:ext uri="{FF2B5EF4-FFF2-40B4-BE49-F238E27FC236}">
                <a16:creationId xmlns:a16="http://schemas.microsoft.com/office/drawing/2014/main" id="{7179491A-B466-4E92-90A2-8D977762446D}"/>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6784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935977-C3C4-44FA-AA5E-C8F8DFCF15C5}" type="datetime1">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41F44-9B32-49B0-ABB9-4461BF5AD237}" type="slidenum">
              <a:rPr lang="en-US" smtClean="0"/>
              <a:t>‹#›</a:t>
            </a:fld>
            <a:endParaRPr lang="en-US" dirty="0"/>
          </a:p>
        </p:txBody>
      </p:sp>
      <p:sp>
        <p:nvSpPr>
          <p:cNvPr id="8" name="hcSlideMaster.Two ContentHeader" descr="  ">
            <a:extLst>
              <a:ext uri="{FF2B5EF4-FFF2-40B4-BE49-F238E27FC236}">
                <a16:creationId xmlns:a16="http://schemas.microsoft.com/office/drawing/2014/main" id="{CFB1806E-7460-4A64-8086-F7C4DE245265}"/>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32164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5C2C06-536D-4F44-926F-8486F4887307}" type="datetime1">
              <a:rPr lang="en-US" smtClean="0"/>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D41F44-9B32-49B0-ABB9-4461BF5AD237}" type="slidenum">
              <a:rPr lang="en-US" smtClean="0"/>
              <a:t>‹#›</a:t>
            </a:fld>
            <a:endParaRPr lang="en-US" dirty="0"/>
          </a:p>
        </p:txBody>
      </p:sp>
      <p:sp>
        <p:nvSpPr>
          <p:cNvPr id="10" name="hcSlideMaster.ComparisonHeader" descr="  ">
            <a:extLst>
              <a:ext uri="{FF2B5EF4-FFF2-40B4-BE49-F238E27FC236}">
                <a16:creationId xmlns:a16="http://schemas.microsoft.com/office/drawing/2014/main" id="{BA9FBC9B-1E1D-4DE4-BDE5-2FCA16D824B9}"/>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7216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F161FC-705A-4C8E-B13B-096A01B2F77C}" type="datetime1">
              <a:rPr lang="en-US" smtClean="0"/>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D41F44-9B32-49B0-ABB9-4461BF5AD237}" type="slidenum">
              <a:rPr lang="en-US" smtClean="0"/>
              <a:t>‹#›</a:t>
            </a:fld>
            <a:endParaRPr lang="en-US" dirty="0"/>
          </a:p>
        </p:txBody>
      </p:sp>
      <p:sp>
        <p:nvSpPr>
          <p:cNvPr id="6" name="hcSlideMaster.Title OnlyHeader" descr="  ">
            <a:extLst>
              <a:ext uri="{FF2B5EF4-FFF2-40B4-BE49-F238E27FC236}">
                <a16:creationId xmlns:a16="http://schemas.microsoft.com/office/drawing/2014/main" id="{A10216FA-889C-4882-B6B6-BFD64E0A6072}"/>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63461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5D615-CA33-4270-93F2-FAA9980B9A30}" type="datetime1">
              <a:rPr lang="en-US" smtClean="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D41F44-9B32-49B0-ABB9-4461BF5AD237}" type="slidenum">
              <a:rPr lang="en-US" smtClean="0"/>
              <a:t>‹#›</a:t>
            </a:fld>
            <a:endParaRPr lang="en-US" dirty="0"/>
          </a:p>
        </p:txBody>
      </p:sp>
      <p:sp>
        <p:nvSpPr>
          <p:cNvPr id="5" name="hcSlideMaster.BlankHeader" descr="  ">
            <a:extLst>
              <a:ext uri="{FF2B5EF4-FFF2-40B4-BE49-F238E27FC236}">
                <a16:creationId xmlns:a16="http://schemas.microsoft.com/office/drawing/2014/main" id="{A5E9236B-201E-47E7-8586-34AFC127E4CF}"/>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71896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7FEB0-0399-435E-8419-498730CE963A}" type="datetime1">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41F44-9B32-49B0-ABB9-4461BF5AD237}" type="slidenum">
              <a:rPr lang="en-US" smtClean="0"/>
              <a:t>‹#›</a:t>
            </a:fld>
            <a:endParaRPr lang="en-US" dirty="0"/>
          </a:p>
        </p:txBody>
      </p:sp>
      <p:sp>
        <p:nvSpPr>
          <p:cNvPr id="8" name="hcSlideMaster.Content with CaptionHeader" descr="  ">
            <a:extLst>
              <a:ext uri="{FF2B5EF4-FFF2-40B4-BE49-F238E27FC236}">
                <a16:creationId xmlns:a16="http://schemas.microsoft.com/office/drawing/2014/main" id="{EDD46ED5-BB5D-4C34-A17B-9CA34D708BE7}"/>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404072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D2D11C-9800-49B7-9675-0BE50FD4364B}" type="datetime1">
              <a:rPr lang="en-US" smtClean="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D41F44-9B32-49B0-ABB9-4461BF5AD237}" type="slidenum">
              <a:rPr lang="en-US" smtClean="0"/>
              <a:t>‹#›</a:t>
            </a:fld>
            <a:endParaRPr lang="en-US" dirty="0"/>
          </a:p>
        </p:txBody>
      </p:sp>
      <p:sp>
        <p:nvSpPr>
          <p:cNvPr id="8" name="hcSlideMaster.Picture with CaptionHeader" descr="  ">
            <a:extLst>
              <a:ext uri="{FF2B5EF4-FFF2-40B4-BE49-F238E27FC236}">
                <a16:creationId xmlns:a16="http://schemas.microsoft.com/office/drawing/2014/main" id="{8CA78973-D385-4ED7-B18D-B033C3EC5FCF}"/>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76152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156D8-440C-470F-908E-EF464E6BFE18}" type="datetime1">
              <a:rPr lang="en-US" smtClean="0"/>
              <a:t>6/14/2024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41F44-9B32-49B0-ABB9-4461BF5AD237}" type="slidenum">
              <a:rPr lang="en-US" smtClean="0"/>
              <a:t>‹#›</a:t>
            </a:fld>
            <a:endParaRPr lang="en-US" dirty="0"/>
          </a:p>
        </p:txBody>
      </p:sp>
    </p:spTree>
    <p:extLst>
      <p:ext uri="{BB962C8B-B14F-4D97-AF65-F5344CB8AC3E}">
        <p14:creationId xmlns:p14="http://schemas.microsoft.com/office/powerpoint/2010/main" val="2330418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nschweber@lakeresearch.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mailto:dmermin@lakeresearch.com" TargetMode="External"/><Relationship Id="rId5" Type="http://schemas.openxmlformats.org/officeDocument/2006/relationships/hyperlink" Target="http://www.lakeresearch.com/"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3048000" y="0"/>
            <a:ext cx="9144000" cy="6858000"/>
          </a:xfrm>
          <a:prstGeom prst="rect">
            <a:avLst/>
          </a:prstGeom>
          <a:effectLst>
            <a:softEdge rad="12700"/>
          </a:effectLst>
        </p:spPr>
      </p:pic>
      <p:sp>
        <p:nvSpPr>
          <p:cNvPr id="2" name="Title 1"/>
          <p:cNvSpPr>
            <a:spLocks noGrp="1"/>
          </p:cNvSpPr>
          <p:nvPr>
            <p:ph type="ctrTitle"/>
          </p:nvPr>
        </p:nvSpPr>
        <p:spPr>
          <a:xfrm>
            <a:off x="0" y="558800"/>
            <a:ext cx="12038202" cy="3210559"/>
          </a:xfrm>
        </p:spPr>
        <p:txBody>
          <a:bodyPr>
            <a:noAutofit/>
          </a:bodyPr>
          <a:lstStyle/>
          <a:p>
            <a:r>
              <a:rPr lang="en-US" sz="3200" b="1" kern="1100" cap="all" dirty="0">
                <a:solidFill>
                  <a:srgbClr val="0D1D29"/>
                </a:solidFill>
                <a:latin typeface="Arial" panose="020B0604020202020204" pitchFamily="34" charset="0"/>
                <a:cs typeface="Arial" panose="020B0604020202020204" pitchFamily="34" charset="0"/>
              </a:rPr>
              <a:t>Community Survey RESULTS &amp;</a:t>
            </a:r>
            <a:br>
              <a:rPr lang="en-US" sz="3200" b="1" kern="1100" cap="all" dirty="0">
                <a:solidFill>
                  <a:srgbClr val="0D1D29"/>
                </a:solidFill>
                <a:latin typeface="Arial" panose="020B0604020202020204" pitchFamily="34" charset="0"/>
                <a:cs typeface="Arial" panose="020B0604020202020204" pitchFamily="34" charset="0"/>
              </a:rPr>
            </a:br>
            <a:r>
              <a:rPr lang="en-US" sz="3200" b="1" kern="1100" cap="all" dirty="0">
                <a:solidFill>
                  <a:srgbClr val="0D1D29"/>
                </a:solidFill>
                <a:latin typeface="Arial" panose="020B0604020202020204" pitchFamily="34" charset="0"/>
                <a:cs typeface="Arial" panose="020B0604020202020204" pitchFamily="34" charset="0"/>
              </a:rPr>
              <a:t>Potential Ballot Measures for </a:t>
            </a:r>
            <a:br>
              <a:rPr lang="en-US" sz="3200" b="1" kern="1100" cap="all" dirty="0">
                <a:solidFill>
                  <a:srgbClr val="0D1D29"/>
                </a:solidFill>
                <a:latin typeface="Arial" panose="020B0604020202020204" pitchFamily="34" charset="0"/>
                <a:cs typeface="Arial" panose="020B0604020202020204" pitchFamily="34" charset="0"/>
              </a:rPr>
            </a:br>
            <a:r>
              <a:rPr lang="en-US" sz="3200" b="1" kern="1100" cap="all" dirty="0">
                <a:solidFill>
                  <a:srgbClr val="0D1D29"/>
                </a:solidFill>
                <a:latin typeface="Arial" panose="020B0604020202020204" pitchFamily="34" charset="0"/>
                <a:cs typeface="Arial" panose="020B0604020202020204" pitchFamily="34" charset="0"/>
              </a:rPr>
              <a:t>NovEMBER 2024</a:t>
            </a:r>
            <a:br>
              <a:rPr lang="en-US" sz="3200" b="1" kern="1100" cap="all" dirty="0">
                <a:solidFill>
                  <a:srgbClr val="0D1D29"/>
                </a:solidFill>
                <a:latin typeface="Arial" panose="020B0604020202020204" pitchFamily="34" charset="0"/>
                <a:cs typeface="Arial" panose="020B0604020202020204" pitchFamily="34" charset="0"/>
              </a:rPr>
            </a:br>
            <a:endParaRPr lang="en-US" sz="3200" b="1" kern="1100" dirty="0">
              <a:solidFill>
                <a:srgbClr val="0D1D2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0EF996-43AB-467D-83AE-86376F82E5D2}"/>
              </a:ext>
            </a:extLst>
          </p:cNvPr>
          <p:cNvSpPr txBox="1"/>
          <p:nvPr/>
        </p:nvSpPr>
        <p:spPr>
          <a:xfrm>
            <a:off x="3663518" y="4328159"/>
            <a:ext cx="4864963" cy="1077218"/>
          </a:xfrm>
          <a:prstGeom prst="rect">
            <a:avLst/>
          </a:prstGeom>
          <a:noFill/>
        </p:spPr>
        <p:txBody>
          <a:bodyPr wrap="square" rtlCol="0">
            <a:spAutoFit/>
          </a:bodyPr>
          <a:lstStyle/>
          <a:p>
            <a:pPr algn="ctr"/>
            <a:r>
              <a:rPr lang="en-US" sz="3200" dirty="0"/>
              <a:t>Special City Council Meeting</a:t>
            </a:r>
          </a:p>
          <a:p>
            <a:pPr algn="ctr"/>
            <a:r>
              <a:rPr lang="en-US" sz="3200" dirty="0"/>
              <a:t>June 14, 2024</a:t>
            </a:r>
          </a:p>
        </p:txBody>
      </p:sp>
    </p:spTree>
    <p:extLst>
      <p:ext uri="{BB962C8B-B14F-4D97-AF65-F5344CB8AC3E}">
        <p14:creationId xmlns:p14="http://schemas.microsoft.com/office/powerpoint/2010/main" val="13573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p:txBody>
          <a:bodyPr/>
          <a:lstStyle/>
          <a:p>
            <a:r>
              <a:rPr lang="en-US" dirty="0"/>
              <a:t>Parks Tax </a:t>
            </a:r>
          </a:p>
        </p:txBody>
      </p:sp>
      <p:pic>
        <p:nvPicPr>
          <p:cNvPr id="2050" name="Picture 2" descr="Ballot, box, choice, vote icon">
            <a:extLst>
              <a:ext uri="{FF2B5EF4-FFF2-40B4-BE49-F238E27FC236}">
                <a16:creationId xmlns:a16="http://schemas.microsoft.com/office/drawing/2014/main" id="{81F9BC6E-8E80-4EB3-B6AE-B5F30163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217" y="638175"/>
            <a:ext cx="3616934" cy="36169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7953C8F-5410-4859-B0D1-6831C530CA7D}"/>
              </a:ext>
            </a:extLst>
          </p:cNvPr>
          <p:cNvSpPr>
            <a:spLocks noGrp="1"/>
          </p:cNvSpPr>
          <p:nvPr>
            <p:ph type="sldNum" sz="quarter" idx="12"/>
          </p:nvPr>
        </p:nvSpPr>
        <p:spPr/>
        <p:txBody>
          <a:bodyPr/>
          <a:lstStyle/>
          <a:p>
            <a:fld id="{C8D41F44-9B32-49B0-ABB9-4461BF5AD237}" type="slidenum">
              <a:rPr lang="en-US" smtClean="0"/>
              <a:t>10</a:t>
            </a:fld>
            <a:endParaRPr lang="en-US" dirty="0"/>
          </a:p>
        </p:txBody>
      </p:sp>
    </p:spTree>
    <p:extLst>
      <p:ext uri="{BB962C8B-B14F-4D97-AF65-F5344CB8AC3E}">
        <p14:creationId xmlns:p14="http://schemas.microsoft.com/office/powerpoint/2010/main" val="34210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355600"/>
            <a:ext cx="11521440" cy="722086"/>
          </a:xfrm>
        </p:spPr>
        <p:txBody>
          <a:bodyPr/>
          <a:lstStyle/>
          <a:p>
            <a:r>
              <a:rPr lang="en-US" dirty="0"/>
              <a:t>Parks Tax Intro</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nvGraphicFramePr>
        <p:xfrm>
          <a:off x="335280" y="1415866"/>
          <a:ext cx="11234420" cy="4405687"/>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4405687">
                <a:tc>
                  <a:txBody>
                    <a:bodyPr/>
                    <a:lstStyle/>
                    <a:p>
                      <a:r>
                        <a:rPr lang="en-US" sz="2800" b="0" dirty="0">
                          <a:solidFill>
                            <a:schemeClr val="tx1"/>
                          </a:solidFill>
                        </a:rPr>
                        <a:t>This is a ballot measure that would provide funding through an increase in Berkeley’s existing </a:t>
                      </a:r>
                      <a:r>
                        <a:rPr lang="en-US" sz="2800" b="1" i="1" dirty="0">
                          <a:solidFill>
                            <a:schemeClr val="tx1"/>
                          </a:solidFill>
                        </a:rPr>
                        <a:t>parks tax </a:t>
                      </a:r>
                      <a:r>
                        <a:rPr lang="en-US" sz="2800" b="0" dirty="0">
                          <a:solidFill>
                            <a:schemeClr val="tx1"/>
                          </a:solidFill>
                        </a:rPr>
                        <a:t>in order to: </a:t>
                      </a:r>
                    </a:p>
                    <a:p>
                      <a:endParaRPr lang="en-US" sz="2800" b="0" dirty="0">
                        <a:solidFill>
                          <a:schemeClr val="tx1"/>
                        </a:solidFill>
                      </a:endParaRPr>
                    </a:p>
                    <a:p>
                      <a:r>
                        <a:rPr lang="en-US" sz="2800" b="0" dirty="0">
                          <a:solidFill>
                            <a:schemeClr val="tx1"/>
                          </a:solidFill>
                        </a:rPr>
                        <a:t>• Establish a city-wide tree planting unit to plant trees throughout the city;</a:t>
                      </a:r>
                    </a:p>
                    <a:p>
                      <a:endParaRPr lang="en-US" sz="2800" b="0" dirty="0">
                        <a:solidFill>
                          <a:schemeClr val="tx1"/>
                        </a:solidFill>
                      </a:endParaRPr>
                    </a:p>
                    <a:p>
                      <a:r>
                        <a:rPr lang="en-US" sz="2800" b="0" dirty="0">
                          <a:solidFill>
                            <a:schemeClr val="tx1"/>
                          </a:solidFill>
                        </a:rPr>
                        <a:t>• Provide increased annual funding for physical improvements in city parks; and </a:t>
                      </a:r>
                    </a:p>
                    <a:p>
                      <a:endParaRPr lang="en-US" sz="2800" b="0" dirty="0">
                        <a:solidFill>
                          <a:schemeClr val="tx1"/>
                        </a:solidFill>
                      </a:endParaRPr>
                    </a:p>
                    <a:p>
                      <a:r>
                        <a:rPr lang="en-US" sz="2800" b="0" dirty="0">
                          <a:solidFill>
                            <a:schemeClr val="tx1"/>
                          </a:solidFill>
                        </a:rPr>
                        <a:t>• Apply the city’s parks budget to all parks, including the Berkeley waterfront which currently doesn’t receive parks tax funding. </a:t>
                      </a:r>
                      <a:endParaRPr lang="en-US" sz="2800" b="0" kern="1200" dirty="0">
                        <a:solidFill>
                          <a:schemeClr val="tx1"/>
                        </a:solidFill>
                        <a:effectLst/>
                        <a:latin typeface="+mn-lt"/>
                        <a:ea typeface="+mn-ea"/>
                        <a:cs typeface="+mn-cs"/>
                      </a:endParaRPr>
                    </a:p>
                  </a:txBody>
                  <a:tcPr marT="0" marB="0" anchor="ctr">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643214145"/>
                  </a:ext>
                </a:extLst>
              </a:tr>
            </a:tbl>
          </a:graphicData>
        </a:graphic>
      </p:graphicFrame>
    </p:spTree>
    <p:extLst>
      <p:ext uri="{BB962C8B-B14F-4D97-AF65-F5344CB8AC3E}">
        <p14:creationId xmlns:p14="http://schemas.microsoft.com/office/powerpoint/2010/main" val="30348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355600"/>
            <a:ext cx="11521440" cy="1312724"/>
          </a:xfrm>
        </p:spPr>
        <p:txBody>
          <a:bodyPr/>
          <a:lstStyle/>
          <a:p>
            <a:r>
              <a:rPr lang="en-US" dirty="0"/>
              <a:t>Text of Ballots – Parks Tax </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nvGraphicFramePr>
        <p:xfrm>
          <a:off x="335280" y="1668324"/>
          <a:ext cx="11234420" cy="4265115"/>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2190304">
                <a:tc>
                  <a:txBody>
                    <a:bodyPr/>
                    <a:lstStyle/>
                    <a:p>
                      <a:r>
                        <a:rPr lang="en-US" sz="2200" b="1" kern="1200" dirty="0">
                          <a:solidFill>
                            <a:schemeClr val="tx1"/>
                          </a:solidFill>
                          <a:effectLst/>
                          <a:latin typeface="+mn-lt"/>
                          <a:ea typeface="+mn-ea"/>
                          <a:cs typeface="+mn-cs"/>
                        </a:rPr>
                        <a:t>[PARKS TAX – 20%</a:t>
                      </a:r>
                      <a:r>
                        <a:rPr lang="en-US" sz="2200" b="0" kern="1200" dirty="0">
                          <a:solidFill>
                            <a:schemeClr val="tx1"/>
                          </a:solidFill>
                          <a:effectLst/>
                          <a:latin typeface="+mn-lt"/>
                          <a:ea typeface="+mn-ea"/>
                          <a:cs typeface="+mn-cs"/>
                        </a:rPr>
                        <a:t>] </a:t>
                      </a:r>
                      <a:r>
                        <a:rPr lang="en-US" sz="2400" b="0" dirty="0">
                          <a:solidFill>
                            <a:schemeClr val="tx1"/>
                          </a:solidFill>
                        </a:rPr>
                        <a:t>Shall the measure increasing the rate of the City’s existing special tax for parks, trees, and landscaping maintenance from $0.2130 to $0.2556 per square foot (of taxable improvements), generating an estimated additional $3.7 million annually for a total of $22 million annually, be adopted?</a:t>
                      </a:r>
                      <a:endParaRPr lang="en-US" sz="2200" b="0" kern="1200" dirty="0">
                        <a:solidFill>
                          <a:schemeClr val="tx1"/>
                        </a:solidFill>
                        <a:effectLst/>
                        <a:latin typeface="+mn-lt"/>
                        <a:ea typeface="+mn-ea"/>
                        <a:cs typeface="+mn-cs"/>
                      </a:endParaRPr>
                    </a:p>
                  </a:txBody>
                  <a:tcPr anchor="ctr">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643214145"/>
                  </a:ext>
                </a:extLst>
              </a:tr>
              <a:tr h="2074811">
                <a:tc>
                  <a:txBody>
                    <a:bodyPr/>
                    <a:lstStyle/>
                    <a:p>
                      <a:r>
                        <a:rPr lang="en-US" sz="2200" b="1" kern="1200" dirty="0">
                          <a:solidFill>
                            <a:schemeClr val="tx1"/>
                          </a:solidFill>
                          <a:effectLst/>
                          <a:latin typeface="+mn-lt"/>
                          <a:ea typeface="+mn-ea"/>
                          <a:cs typeface="+mn-cs"/>
                        </a:rPr>
                        <a:t>[PARKS TAX – 28%] </a:t>
                      </a:r>
                      <a:r>
                        <a:rPr lang="en-US" sz="2400" dirty="0"/>
                        <a:t>Shall the measure increasing the rate of the City’s existing special tax for parks, trees, and landscaping maintenance from $0.2130 to $0.2726 per square foot (of taxable improvements), generating an estimated additional $5.1 million annually for a total of $23.4 million annually, be adopted?</a:t>
                      </a:r>
                      <a:endParaRPr lang="en-US" sz="2200" b="0" kern="1200" dirty="0">
                        <a:solidFill>
                          <a:schemeClr val="dk1"/>
                        </a:solidFill>
                        <a:effectLst/>
                        <a:latin typeface="+mn-lt"/>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alpha val="25000"/>
                      </a:srgbClr>
                    </a:solidFill>
                  </a:tcPr>
                </a:tc>
                <a:extLst>
                  <a:ext uri="{0D108BD9-81ED-4DB2-BD59-A6C34878D82A}">
                    <a16:rowId xmlns:a16="http://schemas.microsoft.com/office/drawing/2014/main" val="1033202351"/>
                  </a:ext>
                </a:extLst>
              </a:tr>
            </a:tbl>
          </a:graphicData>
        </a:graphic>
      </p:graphicFrame>
    </p:spTree>
    <p:extLst>
      <p:ext uri="{BB962C8B-B14F-4D97-AF65-F5344CB8AC3E}">
        <p14:creationId xmlns:p14="http://schemas.microsoft.com/office/powerpoint/2010/main" val="59310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3000" dirty="0"/>
              <a:t>The 20% parks tax increase narrowly surpasses the 2/3 Yes vote threshold to pass, while the 28% version falls short by several points. The No vote and undecided vote are both slightly higher on the larger increase.</a:t>
            </a:r>
          </a:p>
        </p:txBody>
      </p:sp>
      <p:sp>
        <p:nvSpPr>
          <p:cNvPr id="5" name="Content Placeholder 4">
            <a:extLst>
              <a:ext uri="{FF2B5EF4-FFF2-40B4-BE49-F238E27FC236}">
                <a16:creationId xmlns:a16="http://schemas.microsoft.com/office/drawing/2014/main" id="{232DA063-9806-4E50-A2DC-AC73C6A9C1A4}"/>
              </a:ext>
            </a:extLst>
          </p:cNvPr>
          <p:cNvSpPr>
            <a:spLocks noGrp="1"/>
          </p:cNvSpPr>
          <p:nvPr>
            <p:ph idx="1"/>
          </p:nvPr>
        </p:nvSpPr>
        <p:spPr>
          <a:xfrm>
            <a:off x="1185544" y="1961306"/>
            <a:ext cx="3343102" cy="409420"/>
          </a:xfrm>
          <a:solidFill>
            <a:schemeClr val="bg1">
              <a:lumMod val="75000"/>
            </a:schemeClr>
          </a:solidFill>
        </p:spPr>
        <p:txBody>
          <a:bodyPr anchor="ctr">
            <a:noAutofit/>
          </a:bodyPr>
          <a:lstStyle/>
          <a:p>
            <a:pPr marL="0" indent="0" algn="ctr">
              <a:buNone/>
            </a:pPr>
            <a:r>
              <a:rPr lang="en-US" sz="2000" b="1" dirty="0"/>
              <a:t>20% Parks Tax Increase</a:t>
            </a:r>
          </a:p>
        </p:txBody>
      </p:sp>
      <p:graphicFrame>
        <p:nvGraphicFramePr>
          <p:cNvPr id="7" name="Table 6">
            <a:extLst>
              <a:ext uri="{FF2B5EF4-FFF2-40B4-BE49-F238E27FC236}">
                <a16:creationId xmlns:a16="http://schemas.microsoft.com/office/drawing/2014/main" id="{7706DA5E-EE29-4C50-BA37-06C50875EA07}"/>
              </a:ext>
            </a:extLst>
          </p:cNvPr>
          <p:cNvGraphicFramePr>
            <a:graphicFrameLocks noGrp="1"/>
          </p:cNvGraphicFramePr>
          <p:nvPr/>
        </p:nvGraphicFramePr>
        <p:xfrm>
          <a:off x="89541" y="6287965"/>
          <a:ext cx="4218115" cy="502920"/>
        </p:xfrm>
        <a:graphic>
          <a:graphicData uri="http://schemas.openxmlformats.org/drawingml/2006/table">
            <a:tbl>
              <a:tblPr firstRow="1" bandRow="1">
                <a:tableStyleId>{5C22544A-7EE6-4342-B048-85BDC9FD1C3A}</a:tableStyleId>
              </a:tblPr>
              <a:tblGrid>
                <a:gridCol w="21304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Yes – not so strongly/lean 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 – not so strongly/lean 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Yes – strongly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 strongly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84575EC9-744E-479A-918D-0A3885532FA7}"/>
              </a:ext>
            </a:extLst>
          </p:cNvPr>
          <p:cNvGraphicFramePr/>
          <p:nvPr/>
        </p:nvGraphicFramePr>
        <p:xfrm>
          <a:off x="434595" y="2536872"/>
          <a:ext cx="4845000" cy="327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E42D97-B36D-4986-A15B-6BD58EF48FB6}"/>
              </a:ext>
            </a:extLst>
          </p:cNvPr>
          <p:cNvGraphicFramePr/>
          <p:nvPr/>
        </p:nvGraphicFramePr>
        <p:xfrm>
          <a:off x="6517490" y="2561788"/>
          <a:ext cx="4904080" cy="3276096"/>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4">
            <a:extLst>
              <a:ext uri="{FF2B5EF4-FFF2-40B4-BE49-F238E27FC236}">
                <a16:creationId xmlns:a16="http://schemas.microsoft.com/office/drawing/2014/main" id="{0105FF4F-8DA5-47C7-B62A-90D4EC9B5C48}"/>
              </a:ext>
            </a:extLst>
          </p:cNvPr>
          <p:cNvSpPr txBox="1">
            <a:spLocks/>
          </p:cNvSpPr>
          <p:nvPr/>
        </p:nvSpPr>
        <p:spPr>
          <a:xfrm>
            <a:off x="7256469" y="1961304"/>
            <a:ext cx="3343102" cy="409420"/>
          </a:xfrm>
          <a:prstGeom prst="rect">
            <a:avLst/>
          </a:prstGeom>
          <a:solidFill>
            <a:schemeClr val="bg1">
              <a:lumMod val="7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28% Parks Tax Increase</a:t>
            </a:r>
          </a:p>
        </p:txBody>
      </p:sp>
      <p:cxnSp>
        <p:nvCxnSpPr>
          <p:cNvPr id="14" name="Straight Connector 13">
            <a:extLst>
              <a:ext uri="{FF2B5EF4-FFF2-40B4-BE49-F238E27FC236}">
                <a16:creationId xmlns:a16="http://schemas.microsoft.com/office/drawing/2014/main" id="{5055CFE7-524A-4510-980E-6F98D6EFFE1D}"/>
              </a:ext>
            </a:extLst>
          </p:cNvPr>
          <p:cNvCxnSpPr/>
          <p:nvPr/>
        </p:nvCxnSpPr>
        <p:spPr>
          <a:xfrm>
            <a:off x="335280" y="2966703"/>
            <a:ext cx="11751013" cy="0"/>
          </a:xfrm>
          <a:prstGeom prst="line">
            <a:avLst/>
          </a:prstGeom>
          <a:ln w="28575">
            <a:prstDash val="dash"/>
          </a:ln>
        </p:spPr>
        <p:style>
          <a:lnRef idx="1">
            <a:schemeClr val="accent4"/>
          </a:lnRef>
          <a:fillRef idx="0">
            <a:schemeClr val="accent4"/>
          </a:fillRef>
          <a:effectRef idx="0">
            <a:schemeClr val="accent4"/>
          </a:effectRef>
          <a:fontRef idx="minor">
            <a:schemeClr val="tx1"/>
          </a:fontRef>
        </p:style>
      </p:cxnSp>
      <p:sp>
        <p:nvSpPr>
          <p:cNvPr id="17" name="AutoShape 9">
            <a:extLst>
              <a:ext uri="{FF2B5EF4-FFF2-40B4-BE49-F238E27FC236}">
                <a16:creationId xmlns:a16="http://schemas.microsoft.com/office/drawing/2014/main" id="{01D94456-A38D-446F-B883-01056EA2E39A}"/>
              </a:ext>
            </a:extLst>
          </p:cNvPr>
          <p:cNvSpPr>
            <a:spLocks noChangeArrowheads="1"/>
          </p:cNvSpPr>
          <p:nvPr/>
        </p:nvSpPr>
        <p:spPr bwMode="auto">
          <a:xfrm>
            <a:off x="2002929" y="3110286"/>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400" b="1" dirty="0">
                <a:solidFill>
                  <a:schemeClr val="tx2"/>
                </a:solidFill>
              </a:rPr>
              <a:t>+49</a:t>
            </a:r>
          </a:p>
        </p:txBody>
      </p:sp>
      <p:sp>
        <p:nvSpPr>
          <p:cNvPr id="19" name="AutoShape 9">
            <a:extLst>
              <a:ext uri="{FF2B5EF4-FFF2-40B4-BE49-F238E27FC236}">
                <a16:creationId xmlns:a16="http://schemas.microsoft.com/office/drawing/2014/main" id="{500DD9DA-2796-4630-A03E-15AC11DD476F}"/>
              </a:ext>
            </a:extLst>
          </p:cNvPr>
          <p:cNvSpPr>
            <a:spLocks noChangeArrowheads="1"/>
          </p:cNvSpPr>
          <p:nvPr/>
        </p:nvSpPr>
        <p:spPr bwMode="auto">
          <a:xfrm>
            <a:off x="8633760" y="3411396"/>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2400" b="1" dirty="0">
                <a:solidFill>
                  <a:schemeClr val="tx2"/>
                </a:solidFill>
              </a:rPr>
              <a:t>+41</a:t>
            </a:r>
          </a:p>
        </p:txBody>
      </p:sp>
      <p:sp>
        <p:nvSpPr>
          <p:cNvPr id="2" name="TextBox 1">
            <a:extLst>
              <a:ext uri="{FF2B5EF4-FFF2-40B4-BE49-F238E27FC236}">
                <a16:creationId xmlns:a16="http://schemas.microsoft.com/office/drawing/2014/main" id="{136A8FAF-DCC5-4EE3-AB3A-A2101593CBF8}"/>
              </a:ext>
            </a:extLst>
          </p:cNvPr>
          <p:cNvSpPr txBox="1"/>
          <p:nvPr/>
        </p:nvSpPr>
        <p:spPr>
          <a:xfrm>
            <a:off x="4093702" y="6299733"/>
            <a:ext cx="4342728" cy="577081"/>
          </a:xfrm>
          <a:prstGeom prst="rect">
            <a:avLst/>
          </a:prstGeom>
          <a:noFill/>
        </p:spPr>
        <p:txBody>
          <a:bodyPr wrap="square" rtlCol="0">
            <a:spAutoFit/>
          </a:bodyPr>
          <a:lstStyle/>
          <a:p>
            <a:r>
              <a:rPr lang="en-US" sz="1050" b="1" dirty="0"/>
              <a:t>Q6/7</a:t>
            </a:r>
            <a:r>
              <a:rPr lang="en-US" sz="1050" dirty="0"/>
              <a:t>. […] If the election were held today, would you vote yes or no on this measure, or are you undecided? [IF YES/NO]: And is that Yes/No strongly or not so strongly? [IF UNDECIDED]: Well, to which side do you lean?</a:t>
            </a:r>
          </a:p>
        </p:txBody>
      </p:sp>
      <p:sp>
        <p:nvSpPr>
          <p:cNvPr id="18" name="TextBox 17">
            <a:extLst>
              <a:ext uri="{FF2B5EF4-FFF2-40B4-BE49-F238E27FC236}">
                <a16:creationId xmlns:a16="http://schemas.microsoft.com/office/drawing/2014/main" id="{64880A2C-7E5A-8B0C-C3E8-42155E0D7B16}"/>
              </a:ext>
            </a:extLst>
          </p:cNvPr>
          <p:cNvSpPr txBox="1"/>
          <p:nvPr/>
        </p:nvSpPr>
        <p:spPr>
          <a:xfrm>
            <a:off x="4919827" y="3280152"/>
            <a:ext cx="1725418" cy="338554"/>
          </a:xfrm>
          <a:prstGeom prst="rect">
            <a:avLst/>
          </a:prstGeom>
          <a:noFill/>
        </p:spPr>
        <p:txBody>
          <a:bodyPr wrap="square" rtlCol="0">
            <a:spAutoFit/>
          </a:bodyPr>
          <a:lstStyle/>
          <a:p>
            <a:pPr algn="ctr"/>
            <a:r>
              <a:rPr lang="en-US" sz="1600" b="1" dirty="0"/>
              <a:t>2/3 Yes Threshold</a:t>
            </a:r>
          </a:p>
        </p:txBody>
      </p:sp>
      <p:sp>
        <p:nvSpPr>
          <p:cNvPr id="20" name="Arrow: Down 19">
            <a:extLst>
              <a:ext uri="{FF2B5EF4-FFF2-40B4-BE49-F238E27FC236}">
                <a16:creationId xmlns:a16="http://schemas.microsoft.com/office/drawing/2014/main" id="{8F2794B3-DDCF-F4D0-C1D6-AE3AC103B316}"/>
              </a:ext>
            </a:extLst>
          </p:cNvPr>
          <p:cNvSpPr/>
          <p:nvPr/>
        </p:nvSpPr>
        <p:spPr>
          <a:xfrm rot="10800000">
            <a:off x="5657698" y="3034352"/>
            <a:ext cx="249676" cy="23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19F2398-830D-D464-15AA-74133D0995AA}"/>
              </a:ext>
            </a:extLst>
          </p:cNvPr>
          <p:cNvSpPr txBox="1"/>
          <p:nvPr/>
        </p:nvSpPr>
        <p:spPr>
          <a:xfrm>
            <a:off x="20782" y="6020901"/>
            <a:ext cx="4342728" cy="253916"/>
          </a:xfrm>
          <a:prstGeom prst="rect">
            <a:avLst/>
          </a:prstGeom>
          <a:noFill/>
        </p:spPr>
        <p:txBody>
          <a:bodyPr wrap="square" rtlCol="0">
            <a:spAutoFit/>
          </a:bodyPr>
          <a:lstStyle/>
          <a:p>
            <a:r>
              <a:rPr lang="en-US" sz="1050" b="1" dirty="0"/>
              <a:t>Both Ballots Split-Sampled</a:t>
            </a:r>
            <a:endParaRPr lang="en-US" sz="1050" dirty="0"/>
          </a:p>
        </p:txBody>
      </p:sp>
      <p:sp>
        <p:nvSpPr>
          <p:cNvPr id="9" name="Slide Number Placeholder 8">
            <a:extLst>
              <a:ext uri="{FF2B5EF4-FFF2-40B4-BE49-F238E27FC236}">
                <a16:creationId xmlns:a16="http://schemas.microsoft.com/office/drawing/2014/main" id="{B5D0BF5C-5795-48C9-8064-D9B9EAA7C644}"/>
              </a:ext>
            </a:extLst>
          </p:cNvPr>
          <p:cNvSpPr>
            <a:spLocks noGrp="1"/>
          </p:cNvSpPr>
          <p:nvPr>
            <p:ph type="sldNum" sz="quarter" idx="12"/>
          </p:nvPr>
        </p:nvSpPr>
        <p:spPr/>
        <p:txBody>
          <a:bodyPr/>
          <a:lstStyle/>
          <a:p>
            <a:fld id="{C8D41F44-9B32-49B0-ABB9-4461BF5AD237}" type="slidenum">
              <a:rPr lang="en-US" smtClean="0"/>
              <a:t>13</a:t>
            </a:fld>
            <a:endParaRPr lang="en-US" dirty="0"/>
          </a:p>
        </p:txBody>
      </p:sp>
    </p:spTree>
    <p:extLst>
      <p:ext uri="{BB962C8B-B14F-4D97-AF65-F5344CB8AC3E}">
        <p14:creationId xmlns:p14="http://schemas.microsoft.com/office/powerpoint/2010/main" val="389213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355600"/>
            <a:ext cx="11521440" cy="1312724"/>
          </a:xfrm>
        </p:spPr>
        <p:txBody>
          <a:bodyPr/>
          <a:lstStyle/>
          <a:p>
            <a:r>
              <a:rPr lang="en-US" dirty="0"/>
              <a:t>Parks Tax: Supporter/Opponent Statements</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nvGraphicFramePr>
        <p:xfrm>
          <a:off x="335280" y="1668324"/>
          <a:ext cx="11234420" cy="4265115"/>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2190304">
                <a:tc>
                  <a:txBody>
                    <a:bodyPr/>
                    <a:lstStyle/>
                    <a:p>
                      <a:r>
                        <a:rPr lang="en-US" sz="2000" b="0" dirty="0">
                          <a:solidFill>
                            <a:schemeClr val="tx1"/>
                          </a:solidFill>
                        </a:rPr>
                        <a:t>Supporters say that Berkeley’s parks and trees are vital for our communities, families, seniors, mental health, clean environment, and climate resilience. This modest funding increase will address the need to plant and maintain trees and improve green spaces and parks facilities in every neighborhood with the growing threat of climate change. This modest funding increase will address these needs in all areas of the city, including parks and landscaped areas at the waterfront that are not currently funded by the parks budget, and improve facilities for everyone in Berkeley.</a:t>
                      </a:r>
                      <a:endParaRPr lang="en-US" sz="2000" b="0" kern="1200" dirty="0">
                        <a:solidFill>
                          <a:schemeClr val="tx1"/>
                        </a:solidFill>
                        <a:effectLst/>
                        <a:latin typeface="+mn-lt"/>
                        <a:ea typeface="+mn-ea"/>
                        <a:cs typeface="+mn-cs"/>
                      </a:endParaRPr>
                    </a:p>
                  </a:txBody>
                  <a:tcPr anchor="ctr">
                    <a:lnB w="12700" cap="flat" cmpd="sng" algn="ctr">
                      <a:solidFill>
                        <a:schemeClr val="bg1">
                          <a:lumMod val="75000"/>
                        </a:schemeClr>
                      </a:solidFill>
                      <a:prstDash val="solid"/>
                      <a:round/>
                      <a:headEnd type="none" w="med" len="med"/>
                      <a:tailEnd type="none" w="med" len="med"/>
                    </a:lnB>
                    <a:solidFill>
                      <a:srgbClr val="7FB7DF">
                        <a:alpha val="50000"/>
                      </a:srgbClr>
                    </a:solidFill>
                  </a:tcPr>
                </a:tc>
                <a:extLst>
                  <a:ext uri="{0D108BD9-81ED-4DB2-BD59-A6C34878D82A}">
                    <a16:rowId xmlns:a16="http://schemas.microsoft.com/office/drawing/2014/main" val="3643214145"/>
                  </a:ext>
                </a:extLst>
              </a:tr>
              <a:tr h="2074811">
                <a:tc>
                  <a:txBody>
                    <a:bodyPr/>
                    <a:lstStyle/>
                    <a:p>
                      <a:r>
                        <a:rPr lang="en-US" sz="2000" dirty="0"/>
                        <a:t>Opponents say that Berkeley taxpayers keep getting soaked for more and more increases with little to show for it. We funded streets, and the streets are still a mess. We funded housing, and housing costs and homelessness are worse than ever. This measure will funnel our tax money to benefit wealthy boat owners who use the waterfront, not the rest of us in Berkeley. We need to look more closely at this high-tax, high-cost city government, cut wasteful and unnecessary spending, and clean up our parks with existing funds.</a:t>
                      </a:r>
                      <a:endParaRPr lang="en-US" sz="2000" b="0" kern="1200" dirty="0">
                        <a:solidFill>
                          <a:schemeClr val="dk1"/>
                        </a:solidFill>
                        <a:effectLst/>
                        <a:latin typeface="+mn-lt"/>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7A77">
                        <a:alpha val="25000"/>
                      </a:srgbClr>
                    </a:solidFill>
                  </a:tcPr>
                </a:tc>
                <a:extLst>
                  <a:ext uri="{0D108BD9-81ED-4DB2-BD59-A6C34878D82A}">
                    <a16:rowId xmlns:a16="http://schemas.microsoft.com/office/drawing/2014/main" val="1033202351"/>
                  </a:ext>
                </a:extLst>
              </a:tr>
            </a:tbl>
          </a:graphicData>
        </a:graphic>
      </p:graphicFrame>
    </p:spTree>
    <p:extLst>
      <p:ext uri="{BB962C8B-B14F-4D97-AF65-F5344CB8AC3E}">
        <p14:creationId xmlns:p14="http://schemas.microsoft.com/office/powerpoint/2010/main" val="360491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335280" y="253238"/>
            <a:ext cx="11521440" cy="1325563"/>
          </a:xfrm>
        </p:spPr>
        <p:txBody>
          <a:bodyPr>
            <a:noAutofit/>
          </a:bodyPr>
          <a:lstStyle/>
          <a:p>
            <a:r>
              <a:rPr lang="en-US" sz="3000" dirty="0"/>
              <a:t>After balanced messaging from both sides, the smaller 20% parks tax increase falls a few points below the 2/3 threshold needed to pass while the 28% increase remains at a similar level, also below the threshold. </a:t>
            </a:r>
          </a:p>
        </p:txBody>
      </p:sp>
      <p:sp>
        <p:nvSpPr>
          <p:cNvPr id="5" name="Content Placeholder 4">
            <a:extLst>
              <a:ext uri="{FF2B5EF4-FFF2-40B4-BE49-F238E27FC236}">
                <a16:creationId xmlns:a16="http://schemas.microsoft.com/office/drawing/2014/main" id="{232DA063-9806-4E50-A2DC-AC73C6A9C1A4}"/>
              </a:ext>
            </a:extLst>
          </p:cNvPr>
          <p:cNvSpPr>
            <a:spLocks noGrp="1"/>
          </p:cNvSpPr>
          <p:nvPr>
            <p:ph idx="1"/>
          </p:nvPr>
        </p:nvSpPr>
        <p:spPr>
          <a:xfrm>
            <a:off x="989953" y="1961304"/>
            <a:ext cx="3734284" cy="409420"/>
          </a:xfrm>
          <a:solidFill>
            <a:schemeClr val="bg1">
              <a:lumMod val="75000"/>
            </a:schemeClr>
          </a:solidFill>
        </p:spPr>
        <p:txBody>
          <a:bodyPr anchor="ctr">
            <a:noAutofit/>
          </a:bodyPr>
          <a:lstStyle/>
          <a:p>
            <a:pPr marL="0" indent="0" algn="ctr">
              <a:buNone/>
            </a:pPr>
            <a:r>
              <a:rPr lang="en-US" sz="2000" b="1" dirty="0"/>
              <a:t>20% Parks Tax Increase: Informed</a:t>
            </a:r>
          </a:p>
        </p:txBody>
      </p:sp>
      <p:graphicFrame>
        <p:nvGraphicFramePr>
          <p:cNvPr id="7" name="Table 6">
            <a:extLst>
              <a:ext uri="{FF2B5EF4-FFF2-40B4-BE49-F238E27FC236}">
                <a16:creationId xmlns:a16="http://schemas.microsoft.com/office/drawing/2014/main" id="{7706DA5E-EE29-4C50-BA37-06C50875EA07}"/>
              </a:ext>
            </a:extLst>
          </p:cNvPr>
          <p:cNvGraphicFramePr>
            <a:graphicFrameLocks noGrp="1"/>
          </p:cNvGraphicFramePr>
          <p:nvPr/>
        </p:nvGraphicFramePr>
        <p:xfrm>
          <a:off x="89541" y="6287965"/>
          <a:ext cx="4218115" cy="502920"/>
        </p:xfrm>
        <a:graphic>
          <a:graphicData uri="http://schemas.openxmlformats.org/drawingml/2006/table">
            <a:tbl>
              <a:tblPr firstRow="1" bandRow="1">
                <a:tableStyleId>{5C22544A-7EE6-4342-B048-85BDC9FD1C3A}</a:tableStyleId>
              </a:tblPr>
              <a:tblGrid>
                <a:gridCol w="21304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Yes – not so strongly/lean 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 – not so strongly/lean 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Yes – strongly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 strongly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84575EC9-744E-479A-918D-0A3885532FA7}"/>
              </a:ext>
            </a:extLst>
          </p:cNvPr>
          <p:cNvGraphicFramePr/>
          <p:nvPr/>
        </p:nvGraphicFramePr>
        <p:xfrm>
          <a:off x="434595" y="2536872"/>
          <a:ext cx="4845000" cy="327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E42D97-B36D-4986-A15B-6BD58EF48FB6}"/>
              </a:ext>
            </a:extLst>
          </p:cNvPr>
          <p:cNvGraphicFramePr/>
          <p:nvPr/>
        </p:nvGraphicFramePr>
        <p:xfrm>
          <a:off x="6517490" y="2561788"/>
          <a:ext cx="4904080" cy="3276096"/>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4">
            <a:extLst>
              <a:ext uri="{FF2B5EF4-FFF2-40B4-BE49-F238E27FC236}">
                <a16:creationId xmlns:a16="http://schemas.microsoft.com/office/drawing/2014/main" id="{0105FF4F-8DA5-47C7-B62A-90D4EC9B5C48}"/>
              </a:ext>
            </a:extLst>
          </p:cNvPr>
          <p:cNvSpPr txBox="1">
            <a:spLocks/>
          </p:cNvSpPr>
          <p:nvPr/>
        </p:nvSpPr>
        <p:spPr>
          <a:xfrm>
            <a:off x="7256468" y="1961304"/>
            <a:ext cx="3945579" cy="409420"/>
          </a:xfrm>
          <a:prstGeom prst="rect">
            <a:avLst/>
          </a:prstGeom>
          <a:solidFill>
            <a:schemeClr val="bg1">
              <a:lumMod val="7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28% Parks Tax Increase: </a:t>
            </a:r>
            <a:r>
              <a:rPr lang="en-US" sz="2000" b="1" dirty="0">
                <a:solidFill>
                  <a:prstClr val="black"/>
                </a:solidFill>
                <a:latin typeface="Calibri" panose="020F0502020204030204"/>
              </a:rPr>
              <a:t>Informed</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5055CFE7-524A-4510-980E-6F98D6EFFE1D}"/>
              </a:ext>
            </a:extLst>
          </p:cNvPr>
          <p:cNvCxnSpPr/>
          <p:nvPr/>
        </p:nvCxnSpPr>
        <p:spPr>
          <a:xfrm>
            <a:off x="335280" y="2966703"/>
            <a:ext cx="11751013" cy="0"/>
          </a:xfrm>
          <a:prstGeom prst="line">
            <a:avLst/>
          </a:prstGeom>
          <a:ln w="28575">
            <a:prstDash val="dash"/>
          </a:ln>
        </p:spPr>
        <p:style>
          <a:lnRef idx="1">
            <a:schemeClr val="accent4"/>
          </a:lnRef>
          <a:fillRef idx="0">
            <a:schemeClr val="accent4"/>
          </a:fillRef>
          <a:effectRef idx="0">
            <a:schemeClr val="accent4"/>
          </a:effectRef>
          <a:fontRef idx="minor">
            <a:schemeClr val="tx1"/>
          </a:fontRef>
        </p:style>
      </p:cxnSp>
      <p:sp>
        <p:nvSpPr>
          <p:cNvPr id="17" name="AutoShape 9">
            <a:extLst>
              <a:ext uri="{FF2B5EF4-FFF2-40B4-BE49-F238E27FC236}">
                <a16:creationId xmlns:a16="http://schemas.microsoft.com/office/drawing/2014/main" id="{01D94456-A38D-446F-B883-01056EA2E39A}"/>
              </a:ext>
            </a:extLst>
          </p:cNvPr>
          <p:cNvSpPr>
            <a:spLocks noChangeArrowheads="1"/>
          </p:cNvSpPr>
          <p:nvPr/>
        </p:nvSpPr>
        <p:spPr bwMode="auto">
          <a:xfrm>
            <a:off x="2002929" y="3110286"/>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a:t>
            </a:r>
            <a:r>
              <a:rPr lang="en-US" sz="2400" b="1" dirty="0">
                <a:solidFill>
                  <a:srgbClr val="44546A"/>
                </a:solidFill>
                <a:latin typeface="Calibri" panose="020F0502020204030204"/>
              </a:rPr>
              <a:t>39</a:t>
            </a: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9" name="AutoShape 9">
            <a:extLst>
              <a:ext uri="{FF2B5EF4-FFF2-40B4-BE49-F238E27FC236}">
                <a16:creationId xmlns:a16="http://schemas.microsoft.com/office/drawing/2014/main" id="{500DD9DA-2796-4630-A03E-15AC11DD476F}"/>
              </a:ext>
            </a:extLst>
          </p:cNvPr>
          <p:cNvSpPr>
            <a:spLocks noChangeArrowheads="1"/>
          </p:cNvSpPr>
          <p:nvPr/>
        </p:nvSpPr>
        <p:spPr bwMode="auto">
          <a:xfrm>
            <a:off x="8142170" y="3164715"/>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+33</a:t>
            </a:r>
          </a:p>
        </p:txBody>
      </p:sp>
      <p:sp>
        <p:nvSpPr>
          <p:cNvPr id="2" name="TextBox 1">
            <a:extLst>
              <a:ext uri="{FF2B5EF4-FFF2-40B4-BE49-F238E27FC236}">
                <a16:creationId xmlns:a16="http://schemas.microsoft.com/office/drawing/2014/main" id="{136A8FAF-DCC5-4EE3-AB3A-A2101593CBF8}"/>
              </a:ext>
            </a:extLst>
          </p:cNvPr>
          <p:cNvSpPr txBox="1"/>
          <p:nvPr/>
        </p:nvSpPr>
        <p:spPr>
          <a:xfrm>
            <a:off x="4180788" y="6082207"/>
            <a:ext cx="43427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Q11/12</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 Sometimes in a survey like this, people change their minds. If the election were held today, would you vote yes or no on this measure, or are you undecided? [IF YES/NO]: And is that Yes/No strongly or not so strongly? [IF UNDECIDED]: Well, to which side do you lean?</a:t>
            </a:r>
          </a:p>
        </p:txBody>
      </p:sp>
      <p:sp>
        <p:nvSpPr>
          <p:cNvPr id="18" name="TextBox 17">
            <a:extLst>
              <a:ext uri="{FF2B5EF4-FFF2-40B4-BE49-F238E27FC236}">
                <a16:creationId xmlns:a16="http://schemas.microsoft.com/office/drawing/2014/main" id="{64880A2C-7E5A-8B0C-C3E8-42155E0D7B16}"/>
              </a:ext>
            </a:extLst>
          </p:cNvPr>
          <p:cNvSpPr txBox="1"/>
          <p:nvPr/>
        </p:nvSpPr>
        <p:spPr>
          <a:xfrm>
            <a:off x="4919827" y="3280152"/>
            <a:ext cx="17254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2/3 Yes Threshold</a:t>
            </a:r>
          </a:p>
        </p:txBody>
      </p:sp>
      <p:sp>
        <p:nvSpPr>
          <p:cNvPr id="20" name="Arrow: Down 19">
            <a:extLst>
              <a:ext uri="{FF2B5EF4-FFF2-40B4-BE49-F238E27FC236}">
                <a16:creationId xmlns:a16="http://schemas.microsoft.com/office/drawing/2014/main" id="{8F2794B3-DDCF-F4D0-C1D6-AE3AC103B316}"/>
              </a:ext>
            </a:extLst>
          </p:cNvPr>
          <p:cNvSpPr/>
          <p:nvPr/>
        </p:nvSpPr>
        <p:spPr>
          <a:xfrm rot="10800000">
            <a:off x="5657698" y="3034352"/>
            <a:ext cx="249676" cy="23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9F2398-830D-D464-15AA-74133D0995AA}"/>
              </a:ext>
            </a:extLst>
          </p:cNvPr>
          <p:cNvSpPr txBox="1"/>
          <p:nvPr/>
        </p:nvSpPr>
        <p:spPr>
          <a:xfrm>
            <a:off x="20782" y="6020901"/>
            <a:ext cx="434272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Both Ballots Split-Sampled</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FD04FF3-63C0-464B-ABB9-002B2F88FDE5}"/>
              </a:ext>
            </a:extLst>
          </p:cNvPr>
          <p:cNvSpPr>
            <a:spLocks noGrp="1"/>
          </p:cNvSpPr>
          <p:nvPr>
            <p:ph type="sldNum" sz="quarter" idx="12"/>
          </p:nvPr>
        </p:nvSpPr>
        <p:spPr/>
        <p:txBody>
          <a:bodyPr/>
          <a:lstStyle/>
          <a:p>
            <a:fld id="{C8D41F44-9B32-49B0-ABB9-4461BF5AD237}" type="slidenum">
              <a:rPr lang="en-US" smtClean="0"/>
              <a:t>15</a:t>
            </a:fld>
            <a:endParaRPr lang="en-US" dirty="0"/>
          </a:p>
        </p:txBody>
      </p:sp>
    </p:spTree>
    <p:extLst>
      <p:ext uri="{BB962C8B-B14F-4D97-AF65-F5344CB8AC3E}">
        <p14:creationId xmlns:p14="http://schemas.microsoft.com/office/powerpoint/2010/main" val="54108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a:xfrm>
            <a:off x="559707" y="2446642"/>
            <a:ext cx="10515600" cy="2852737"/>
          </a:xfrm>
        </p:spPr>
        <p:txBody>
          <a:bodyPr/>
          <a:lstStyle/>
          <a:p>
            <a:r>
              <a:rPr lang="en-US" dirty="0"/>
              <a:t>Real Estate Transfer Tax</a:t>
            </a:r>
            <a:br>
              <a:rPr lang="en-US" dirty="0"/>
            </a:br>
            <a:r>
              <a:rPr lang="en-US" dirty="0"/>
              <a:t>for Homeless Services</a:t>
            </a:r>
          </a:p>
        </p:txBody>
      </p:sp>
      <p:pic>
        <p:nvPicPr>
          <p:cNvPr id="2050" name="Picture 2" descr="Ballot, box, choice, vote icon">
            <a:extLst>
              <a:ext uri="{FF2B5EF4-FFF2-40B4-BE49-F238E27FC236}">
                <a16:creationId xmlns:a16="http://schemas.microsoft.com/office/drawing/2014/main" id="{81F9BC6E-8E80-4EB3-B6AE-B5F30163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217" y="638175"/>
            <a:ext cx="3616934" cy="36169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BF682D9-E085-415D-A05E-56D7259758DD}"/>
              </a:ext>
            </a:extLst>
          </p:cNvPr>
          <p:cNvSpPr>
            <a:spLocks noGrp="1"/>
          </p:cNvSpPr>
          <p:nvPr>
            <p:ph type="sldNum" sz="quarter" idx="12"/>
          </p:nvPr>
        </p:nvSpPr>
        <p:spPr/>
        <p:txBody>
          <a:bodyPr/>
          <a:lstStyle/>
          <a:p>
            <a:fld id="{C8D41F44-9B32-49B0-ABB9-4461BF5AD237}" type="slidenum">
              <a:rPr lang="en-US" smtClean="0"/>
              <a:t>16</a:t>
            </a:fld>
            <a:endParaRPr lang="en-US" dirty="0"/>
          </a:p>
        </p:txBody>
      </p:sp>
    </p:spTree>
    <p:extLst>
      <p:ext uri="{BB962C8B-B14F-4D97-AF65-F5344CB8AC3E}">
        <p14:creationId xmlns:p14="http://schemas.microsoft.com/office/powerpoint/2010/main" val="201674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170543"/>
            <a:ext cx="11521440" cy="798286"/>
          </a:xfrm>
        </p:spPr>
        <p:txBody>
          <a:bodyPr/>
          <a:lstStyle/>
          <a:p>
            <a:r>
              <a:rPr lang="en-US" dirty="0"/>
              <a:t>Full Text of Ballots – Real Estate Transfer Tax</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nvGraphicFramePr>
        <p:xfrm>
          <a:off x="335280" y="1133206"/>
          <a:ext cx="11234420" cy="4909451"/>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2190304">
                <a:tc>
                  <a:txBody>
                    <a:bodyPr/>
                    <a:lstStyle/>
                    <a:p>
                      <a:r>
                        <a:rPr lang="en-US" sz="2000" b="1" kern="1200" dirty="0">
                          <a:solidFill>
                            <a:schemeClr val="tx1"/>
                          </a:solidFill>
                          <a:effectLst/>
                          <a:latin typeface="+mn-lt"/>
                          <a:ea typeface="+mn-ea"/>
                          <a:cs typeface="+mn-cs"/>
                        </a:rPr>
                        <a:t>[HOMELESS EXTENSION W/ TIERED INCREASE </a:t>
                      </a:r>
                      <a:r>
                        <a:rPr lang="en-US" sz="2000" b="0" kern="1200" dirty="0">
                          <a:solidFill>
                            <a:schemeClr val="tx1"/>
                          </a:solidFill>
                          <a:effectLst/>
                          <a:latin typeface="+mn-lt"/>
                          <a:ea typeface="+mn-ea"/>
                          <a:cs typeface="+mn-cs"/>
                        </a:rPr>
                        <a:t>] </a:t>
                      </a:r>
                      <a:r>
                        <a:rPr lang="en-US" sz="2000" b="0" dirty="0">
                          <a:solidFill>
                            <a:schemeClr val="tx1"/>
                          </a:solidFill>
                        </a:rPr>
                        <a:t>This is a ballot measure that would extend, and increase for some higher-value properties, the time-limited real estate transfer tax voters approved in 2018 to fund homeless services. </a:t>
                      </a:r>
                    </a:p>
                    <a:p>
                      <a:endParaRPr lang="en-US" sz="2000" b="0" dirty="0">
                        <a:solidFill>
                          <a:schemeClr val="tx1"/>
                        </a:solidFill>
                      </a:endParaRPr>
                    </a:p>
                    <a:p>
                      <a:r>
                        <a:rPr lang="en-US" sz="2000" b="0" dirty="0">
                          <a:solidFill>
                            <a:schemeClr val="tx1"/>
                          </a:solidFill>
                        </a:rPr>
                        <a:t>Shall the measure setting the existing tax for general government use on transfers of real property at 2.5% of a property’s value for properties valued $1.5M or higher, and increasing the rate from 2.5% to 3% for properties valued $3M or higher, and increasing the rate from 2.5% to 3.5% for properties valued $10M or higher; removing its January 2029 expiration date; generating an estimated additional $2M to $4M for a total of $9M to $11M annually, be adopted? </a:t>
                      </a:r>
                      <a:endParaRPr lang="en-US" sz="2000" b="0" kern="1200" dirty="0">
                        <a:solidFill>
                          <a:schemeClr val="tx1"/>
                        </a:solidFill>
                        <a:effectLst/>
                        <a:latin typeface="+mn-lt"/>
                        <a:ea typeface="+mn-ea"/>
                        <a:cs typeface="+mn-cs"/>
                      </a:endParaRPr>
                    </a:p>
                  </a:txBody>
                  <a:tcPr anchor="ctr">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643214145"/>
                  </a:ext>
                </a:extLst>
              </a:tr>
              <a:tr h="2074811">
                <a:tc>
                  <a:txBody>
                    <a:bodyPr/>
                    <a:lstStyle/>
                    <a:p>
                      <a:r>
                        <a:rPr lang="en-US" sz="2000" b="1" dirty="0"/>
                        <a:t>[HOMELESS EXTENSION – NO INCREASE] </a:t>
                      </a:r>
                      <a:r>
                        <a:rPr lang="en-US" sz="2000" dirty="0"/>
                        <a:t>This is a ballot measure that would extend, but not increase, the time-limited real estate transfer tax voters approved in 2018 to fund homeless services. </a:t>
                      </a:r>
                    </a:p>
                    <a:p>
                      <a:endParaRPr lang="en-US" sz="2000" dirty="0"/>
                    </a:p>
                    <a:p>
                      <a:r>
                        <a:rPr lang="en-US" sz="2000" dirty="0"/>
                        <a:t>Shall the measure setting the existing tax for general government use on transfers of real property at 2.5% of a property’s value for properties valued $1.5M or higher and removing its January 2029 expiration date estimated to generate $7-$9M annually, be adopted?</a:t>
                      </a:r>
                      <a:endParaRPr lang="en-US" sz="2000" b="0" kern="1200" dirty="0">
                        <a:solidFill>
                          <a:schemeClr val="dk1"/>
                        </a:solidFill>
                        <a:effectLst/>
                        <a:latin typeface="+mn-lt"/>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70C0">
                        <a:alpha val="25000"/>
                      </a:srgbClr>
                    </a:solidFill>
                  </a:tcPr>
                </a:tc>
                <a:extLst>
                  <a:ext uri="{0D108BD9-81ED-4DB2-BD59-A6C34878D82A}">
                    <a16:rowId xmlns:a16="http://schemas.microsoft.com/office/drawing/2014/main" val="1033202351"/>
                  </a:ext>
                </a:extLst>
              </a:tr>
            </a:tbl>
          </a:graphicData>
        </a:graphic>
      </p:graphicFrame>
    </p:spTree>
    <p:extLst>
      <p:ext uri="{BB962C8B-B14F-4D97-AF65-F5344CB8AC3E}">
        <p14:creationId xmlns:p14="http://schemas.microsoft.com/office/powerpoint/2010/main" val="183291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335280" y="232434"/>
            <a:ext cx="11521440" cy="1325563"/>
          </a:xfrm>
        </p:spPr>
        <p:txBody>
          <a:bodyPr>
            <a:noAutofit/>
          </a:bodyPr>
          <a:lstStyle/>
          <a:p>
            <a:r>
              <a:rPr lang="en-US" sz="3000" dirty="0"/>
              <a:t>Both versions of the real estate transfer tax exceed the majority threshold to pass by a significant margin, with support from six in ten voters. The version with the tiered increase receives slightly higher support from voters than the version with no increase. </a:t>
            </a:r>
          </a:p>
        </p:txBody>
      </p:sp>
      <p:sp>
        <p:nvSpPr>
          <p:cNvPr id="5" name="Content Placeholder 4">
            <a:extLst>
              <a:ext uri="{FF2B5EF4-FFF2-40B4-BE49-F238E27FC236}">
                <a16:creationId xmlns:a16="http://schemas.microsoft.com/office/drawing/2014/main" id="{232DA063-9806-4E50-A2DC-AC73C6A9C1A4}"/>
              </a:ext>
            </a:extLst>
          </p:cNvPr>
          <p:cNvSpPr>
            <a:spLocks noGrp="1"/>
          </p:cNvSpPr>
          <p:nvPr>
            <p:ph idx="1"/>
          </p:nvPr>
        </p:nvSpPr>
        <p:spPr>
          <a:xfrm>
            <a:off x="1185544" y="1961306"/>
            <a:ext cx="3343102" cy="409420"/>
          </a:xfrm>
          <a:solidFill>
            <a:schemeClr val="bg1">
              <a:lumMod val="75000"/>
            </a:schemeClr>
          </a:solidFill>
        </p:spPr>
        <p:txBody>
          <a:bodyPr anchor="ctr">
            <a:noAutofit/>
          </a:bodyPr>
          <a:lstStyle/>
          <a:p>
            <a:pPr marL="0" indent="0" algn="ctr">
              <a:buNone/>
            </a:pPr>
            <a:r>
              <a:rPr lang="en-US" sz="2000" b="1" dirty="0"/>
              <a:t>Tiered Increase</a:t>
            </a:r>
          </a:p>
        </p:txBody>
      </p:sp>
      <p:graphicFrame>
        <p:nvGraphicFramePr>
          <p:cNvPr id="7" name="Table 6">
            <a:extLst>
              <a:ext uri="{FF2B5EF4-FFF2-40B4-BE49-F238E27FC236}">
                <a16:creationId xmlns:a16="http://schemas.microsoft.com/office/drawing/2014/main" id="{7706DA5E-EE29-4C50-BA37-06C50875EA07}"/>
              </a:ext>
            </a:extLst>
          </p:cNvPr>
          <p:cNvGraphicFramePr>
            <a:graphicFrameLocks noGrp="1"/>
          </p:cNvGraphicFramePr>
          <p:nvPr/>
        </p:nvGraphicFramePr>
        <p:xfrm>
          <a:off x="89541" y="6287965"/>
          <a:ext cx="4218115" cy="502920"/>
        </p:xfrm>
        <a:graphic>
          <a:graphicData uri="http://schemas.openxmlformats.org/drawingml/2006/table">
            <a:tbl>
              <a:tblPr firstRow="1" bandRow="1">
                <a:tableStyleId>{5C22544A-7EE6-4342-B048-85BDC9FD1C3A}</a:tableStyleId>
              </a:tblPr>
              <a:tblGrid>
                <a:gridCol w="21304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Yes – not so strongly/lean 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 – not so strongly/lean 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Yes – strongly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 strongly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84575EC9-744E-479A-918D-0A3885532FA7}"/>
              </a:ext>
            </a:extLst>
          </p:cNvPr>
          <p:cNvGraphicFramePr/>
          <p:nvPr/>
        </p:nvGraphicFramePr>
        <p:xfrm>
          <a:off x="434595" y="2536872"/>
          <a:ext cx="4845000" cy="327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E42D97-B36D-4986-A15B-6BD58EF48FB6}"/>
              </a:ext>
            </a:extLst>
          </p:cNvPr>
          <p:cNvGraphicFramePr/>
          <p:nvPr/>
        </p:nvGraphicFramePr>
        <p:xfrm>
          <a:off x="6517490" y="2561788"/>
          <a:ext cx="4904080" cy="3276096"/>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4">
            <a:extLst>
              <a:ext uri="{FF2B5EF4-FFF2-40B4-BE49-F238E27FC236}">
                <a16:creationId xmlns:a16="http://schemas.microsoft.com/office/drawing/2014/main" id="{0105FF4F-8DA5-47C7-B62A-90D4EC9B5C48}"/>
              </a:ext>
            </a:extLst>
          </p:cNvPr>
          <p:cNvSpPr txBox="1">
            <a:spLocks/>
          </p:cNvSpPr>
          <p:nvPr/>
        </p:nvSpPr>
        <p:spPr>
          <a:xfrm>
            <a:off x="7256469" y="1961304"/>
            <a:ext cx="3343102" cy="409420"/>
          </a:xfrm>
          <a:prstGeom prst="rect">
            <a:avLst/>
          </a:prstGeom>
          <a:solidFill>
            <a:schemeClr val="bg1">
              <a:lumMod val="7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No Increase</a:t>
            </a:r>
          </a:p>
        </p:txBody>
      </p:sp>
      <p:cxnSp>
        <p:nvCxnSpPr>
          <p:cNvPr id="14" name="Straight Connector 13">
            <a:extLst>
              <a:ext uri="{FF2B5EF4-FFF2-40B4-BE49-F238E27FC236}">
                <a16:creationId xmlns:a16="http://schemas.microsoft.com/office/drawing/2014/main" id="{5055CFE7-524A-4510-980E-6F98D6EFFE1D}"/>
              </a:ext>
            </a:extLst>
          </p:cNvPr>
          <p:cNvCxnSpPr/>
          <p:nvPr/>
        </p:nvCxnSpPr>
        <p:spPr>
          <a:xfrm>
            <a:off x="335280" y="3458058"/>
            <a:ext cx="11751013" cy="0"/>
          </a:xfrm>
          <a:prstGeom prst="line">
            <a:avLst/>
          </a:prstGeom>
          <a:ln w="28575">
            <a:prstDash val="dash"/>
          </a:ln>
        </p:spPr>
        <p:style>
          <a:lnRef idx="1">
            <a:schemeClr val="accent4"/>
          </a:lnRef>
          <a:fillRef idx="0">
            <a:schemeClr val="accent4"/>
          </a:fillRef>
          <a:effectRef idx="0">
            <a:schemeClr val="accent4"/>
          </a:effectRef>
          <a:fontRef idx="minor">
            <a:schemeClr val="tx1"/>
          </a:fontRef>
        </p:style>
      </p:cxnSp>
      <p:sp>
        <p:nvSpPr>
          <p:cNvPr id="17" name="AutoShape 9">
            <a:extLst>
              <a:ext uri="{FF2B5EF4-FFF2-40B4-BE49-F238E27FC236}">
                <a16:creationId xmlns:a16="http://schemas.microsoft.com/office/drawing/2014/main" id="{01D94456-A38D-446F-B883-01056EA2E39A}"/>
              </a:ext>
            </a:extLst>
          </p:cNvPr>
          <p:cNvSpPr>
            <a:spLocks noChangeArrowheads="1"/>
          </p:cNvSpPr>
          <p:nvPr/>
        </p:nvSpPr>
        <p:spPr bwMode="auto">
          <a:xfrm>
            <a:off x="2024701" y="2925322"/>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a:t>
            </a:r>
            <a:r>
              <a:rPr lang="en-US" sz="2400" b="1" dirty="0">
                <a:solidFill>
                  <a:srgbClr val="44546A"/>
                </a:solidFill>
                <a:latin typeface="Calibri" panose="020F0502020204030204"/>
              </a:rPr>
              <a:t>37</a:t>
            </a: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9" name="AutoShape 9">
            <a:extLst>
              <a:ext uri="{FF2B5EF4-FFF2-40B4-BE49-F238E27FC236}">
                <a16:creationId xmlns:a16="http://schemas.microsoft.com/office/drawing/2014/main" id="{500DD9DA-2796-4630-A03E-15AC11DD476F}"/>
              </a:ext>
            </a:extLst>
          </p:cNvPr>
          <p:cNvSpPr>
            <a:spLocks noChangeArrowheads="1"/>
          </p:cNvSpPr>
          <p:nvPr/>
        </p:nvSpPr>
        <p:spPr bwMode="auto">
          <a:xfrm>
            <a:off x="8339500" y="2810416"/>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a:t>
            </a:r>
            <a:r>
              <a:rPr lang="en-US" sz="2400" b="1" dirty="0">
                <a:solidFill>
                  <a:srgbClr val="44546A"/>
                </a:solidFill>
                <a:latin typeface="Calibri" panose="020F0502020204030204"/>
              </a:rPr>
              <a:t>35</a:t>
            </a: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36A8FAF-DCC5-4EE3-AB3A-A2101593CBF8}"/>
              </a:ext>
            </a:extLst>
          </p:cNvPr>
          <p:cNvSpPr txBox="1"/>
          <p:nvPr/>
        </p:nvSpPr>
        <p:spPr>
          <a:xfrm>
            <a:off x="4213445" y="6250884"/>
            <a:ext cx="434272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Q8/9. </a:t>
            </a:r>
            <a:r>
              <a:rPr lang="en-US" sz="1050" dirty="0"/>
              <a:t>[…] If the election were held today, would you vote yes or no on this measure, or are you undecided? [IF YES/NO]: And is that Yes/No strongly or not so strongly? [IF UNDECIDED]: Well, to which side do you lean?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4880A2C-7E5A-8B0C-C3E8-42155E0D7B16}"/>
              </a:ext>
            </a:extLst>
          </p:cNvPr>
          <p:cNvSpPr txBox="1"/>
          <p:nvPr/>
        </p:nvSpPr>
        <p:spPr>
          <a:xfrm>
            <a:off x="4919827" y="3810238"/>
            <a:ext cx="17254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1</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Yes Threshold</a:t>
            </a:r>
          </a:p>
        </p:txBody>
      </p:sp>
      <p:sp>
        <p:nvSpPr>
          <p:cNvPr id="20" name="Arrow: Down 19">
            <a:extLst>
              <a:ext uri="{FF2B5EF4-FFF2-40B4-BE49-F238E27FC236}">
                <a16:creationId xmlns:a16="http://schemas.microsoft.com/office/drawing/2014/main" id="{8F2794B3-DDCF-F4D0-C1D6-AE3AC103B316}"/>
              </a:ext>
            </a:extLst>
          </p:cNvPr>
          <p:cNvSpPr/>
          <p:nvPr/>
        </p:nvSpPr>
        <p:spPr>
          <a:xfrm rot="10800000">
            <a:off x="5674511" y="3557864"/>
            <a:ext cx="249676" cy="23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9FBABFE-9E90-494A-8283-94E5726AD4AB}"/>
              </a:ext>
            </a:extLst>
          </p:cNvPr>
          <p:cNvSpPr>
            <a:spLocks noGrp="1"/>
          </p:cNvSpPr>
          <p:nvPr>
            <p:ph type="sldNum" sz="quarter" idx="12"/>
          </p:nvPr>
        </p:nvSpPr>
        <p:spPr/>
        <p:txBody>
          <a:bodyPr/>
          <a:lstStyle/>
          <a:p>
            <a:fld id="{C8D41F44-9B32-49B0-ABB9-4461BF5AD237}" type="slidenum">
              <a:rPr lang="en-US" smtClean="0"/>
              <a:t>18</a:t>
            </a:fld>
            <a:endParaRPr lang="en-US" dirty="0"/>
          </a:p>
        </p:txBody>
      </p:sp>
    </p:spTree>
    <p:extLst>
      <p:ext uri="{BB962C8B-B14F-4D97-AF65-F5344CB8AC3E}">
        <p14:creationId xmlns:p14="http://schemas.microsoft.com/office/powerpoint/2010/main" val="21116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355600"/>
            <a:ext cx="11521440" cy="1312724"/>
          </a:xfrm>
        </p:spPr>
        <p:txBody>
          <a:bodyPr>
            <a:normAutofit/>
          </a:bodyPr>
          <a:lstStyle/>
          <a:p>
            <a:r>
              <a:rPr lang="en-US" sz="3600" dirty="0"/>
              <a:t>Real Estate Transfer Tax: Supporter/Opponent Statements</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nvGraphicFramePr>
        <p:xfrm>
          <a:off x="478790" y="1548581"/>
          <a:ext cx="11234420" cy="4299851"/>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2190304">
                <a:tc>
                  <a:txBody>
                    <a:bodyPr/>
                    <a:lstStyle/>
                    <a:p>
                      <a:r>
                        <a:rPr lang="en-US" sz="2000" b="0" dirty="0">
                          <a:solidFill>
                            <a:schemeClr val="tx1"/>
                          </a:solidFill>
                        </a:rPr>
                        <a:t>Supporters say that Berkeley has made real progress on homelessness, especially encampments, with the funding approved in 2018. The funding approved in 2018 has leveraged over $10 million in state and other outside funding, enabling the City to triple the number of beds dedicated to people living in encampments and permanently house over 1,500 people. The current funding is providing measurable results, and extending and increasing this funding now will continue to build upon this success by helping address rising program costs. This modest funding will address these needs in all areas of the city and improve Berkeley’s quality of life for all.</a:t>
                      </a:r>
                      <a:endParaRPr lang="en-US" sz="2000" b="0" kern="1200" dirty="0">
                        <a:solidFill>
                          <a:schemeClr val="tx1"/>
                        </a:solidFill>
                        <a:effectLst/>
                        <a:latin typeface="+mn-lt"/>
                        <a:ea typeface="+mn-ea"/>
                        <a:cs typeface="+mn-cs"/>
                      </a:endParaRPr>
                    </a:p>
                  </a:txBody>
                  <a:tcPr anchor="ctr">
                    <a:lnB w="12700" cap="flat" cmpd="sng" algn="ctr">
                      <a:solidFill>
                        <a:schemeClr val="bg1">
                          <a:lumMod val="75000"/>
                        </a:schemeClr>
                      </a:solidFill>
                      <a:prstDash val="solid"/>
                      <a:round/>
                      <a:headEnd type="none" w="med" len="med"/>
                      <a:tailEnd type="none" w="med" len="med"/>
                    </a:lnB>
                    <a:solidFill>
                      <a:srgbClr val="7FB7DF">
                        <a:alpha val="50000"/>
                      </a:srgbClr>
                    </a:solidFill>
                  </a:tcPr>
                </a:tc>
                <a:extLst>
                  <a:ext uri="{0D108BD9-81ED-4DB2-BD59-A6C34878D82A}">
                    <a16:rowId xmlns:a16="http://schemas.microsoft.com/office/drawing/2014/main" val="3643214145"/>
                  </a:ext>
                </a:extLst>
              </a:tr>
              <a:tr h="2074811">
                <a:tc>
                  <a:txBody>
                    <a:bodyPr/>
                    <a:lstStyle/>
                    <a:p>
                      <a:r>
                        <a:rPr lang="en-US" sz="2000" dirty="0"/>
                        <a:t>Opponents say that Berkeley taxpayers keep getting soaked for more and more increases with little to show for it. We funded streets, and the streets are still a mess. We funded housing, and housing costs and homelessness are worse than ever. We need to look more closely at this high-tax, high-cost city government, cut wasteful and unnecessary spending, and fund homeless services and housing with existing funds.</a:t>
                      </a:r>
                      <a:endParaRPr lang="en-US" sz="2000" b="0" kern="1200" dirty="0">
                        <a:solidFill>
                          <a:schemeClr val="dk1"/>
                        </a:solidFill>
                        <a:effectLst/>
                        <a:latin typeface="+mn-lt"/>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57A77">
                        <a:alpha val="25000"/>
                      </a:srgbClr>
                    </a:solidFill>
                  </a:tcPr>
                </a:tc>
                <a:extLst>
                  <a:ext uri="{0D108BD9-81ED-4DB2-BD59-A6C34878D82A}">
                    <a16:rowId xmlns:a16="http://schemas.microsoft.com/office/drawing/2014/main" val="1033202351"/>
                  </a:ext>
                </a:extLst>
              </a:tr>
            </a:tbl>
          </a:graphicData>
        </a:graphic>
      </p:graphicFrame>
    </p:spTree>
    <p:extLst>
      <p:ext uri="{BB962C8B-B14F-4D97-AF65-F5344CB8AC3E}">
        <p14:creationId xmlns:p14="http://schemas.microsoft.com/office/powerpoint/2010/main" val="167376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489531" y="1743487"/>
            <a:ext cx="1149003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2000" dirty="0">
                <a:cs typeface="Arial" panose="020B0604020202020204" pitchFamily="34" charset="0"/>
              </a:rPr>
              <a:t>The following community-sponsored ballot measures have either qualified or are in the process of qualifying for the November, 2024 election:</a:t>
            </a:r>
          </a:p>
          <a:p>
            <a:pPr marL="342900" lvl="0" indent="-342900">
              <a:buFont typeface="Arial" panose="020B0604020202020204" pitchFamily="34" charset="0"/>
              <a:buChar char="•"/>
            </a:pPr>
            <a:endParaRPr lang="en-US" altLang="en-US" sz="2000" dirty="0">
              <a:solidFill>
                <a:srgbClr val="000000"/>
              </a:solidFill>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CAFO Prohibition (Council Action on 11/7/23)		Placed on Nov 2024 ballot</a:t>
            </a:r>
          </a:p>
          <a:p>
            <a:pPr marL="34290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SAFE STREETS Initiative Tax (Mirvish/Gould/Yung) 	Qualified for Nov 2024 ballot</a:t>
            </a:r>
          </a:p>
          <a:p>
            <a:pPr marL="34290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Fix Streets &amp; Sidewalks Initiative Tax (McGrath)	Qualified for Nov 2024 ballot</a:t>
            </a:r>
          </a:p>
          <a:p>
            <a:pPr marL="34290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Infectious Aerosols Ord. (Lippman/Law/Soper)	Qualified for Nov 2024 ballot</a:t>
            </a:r>
          </a:p>
          <a:p>
            <a:pPr marL="34290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Fossil Fuels Tax (Lippman/Tahara/Lieblich)		Qualified for Nov 2024 ballot</a:t>
            </a:r>
          </a:p>
          <a:p>
            <a:pPr marL="34290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Rent Relief &amp; Homeowners (Clement/Lieberman)	Qualified for Nov 2024 ballot</a:t>
            </a:r>
          </a:p>
          <a:p>
            <a:pPr marL="342900" lvl="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Tenants Ordinance (Alpert/Simon-Weisberg)		In circulation</a:t>
            </a:r>
            <a:endParaRPr lang="en-US" altLang="en-US" sz="2000" i="1" dirty="0">
              <a:solidFill>
                <a:srgbClr val="000000"/>
              </a:solidFill>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n-US" altLang="en-US" sz="2000" dirty="0">
                <a:solidFill>
                  <a:srgbClr val="000000"/>
                </a:solidFill>
                <a:ea typeface="Times New Roman" panose="02020603050405020304" pitchFamily="18" charset="0"/>
                <a:cs typeface="Arial" panose="020B0604020202020204" pitchFamily="34" charset="0"/>
              </a:rPr>
              <a:t>Nuclear Free Amendments (Pittman)			In circulation</a:t>
            </a:r>
            <a:r>
              <a:rPr lang="en-US" altLang="en-US" sz="2000" dirty="0"/>
              <a:t> </a:t>
            </a:r>
            <a:endParaRPr kumimoji="0" lang="en-US"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effectLst/>
            </a:endParaRPr>
          </a:p>
        </p:txBody>
      </p:sp>
      <p:sp>
        <p:nvSpPr>
          <p:cNvPr id="3" name="Rectangle 1">
            <a:extLst>
              <a:ext uri="{FF2B5EF4-FFF2-40B4-BE49-F238E27FC236}">
                <a16:creationId xmlns:a16="http://schemas.microsoft.com/office/drawing/2014/main" id="{8A8B1D8F-5384-4C4E-A7D9-182C1D1B9129}"/>
              </a:ext>
            </a:extLst>
          </p:cNvPr>
          <p:cNvSpPr>
            <a:spLocks noChangeArrowheads="1"/>
          </p:cNvSpPr>
          <p:nvPr/>
        </p:nvSpPr>
        <p:spPr bwMode="auto">
          <a:xfrm>
            <a:off x="304800" y="20412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2CB05ECA-A823-4015-A21F-4BB8544BF8BB}"/>
              </a:ext>
            </a:extLst>
          </p:cNvPr>
          <p:cNvSpPr txBox="1"/>
          <p:nvPr/>
        </p:nvSpPr>
        <p:spPr>
          <a:xfrm>
            <a:off x="397165" y="254920"/>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sp>
        <p:nvSpPr>
          <p:cNvPr id="2" name="Slide Number Placeholder 1">
            <a:extLst>
              <a:ext uri="{FF2B5EF4-FFF2-40B4-BE49-F238E27FC236}">
                <a16:creationId xmlns:a16="http://schemas.microsoft.com/office/drawing/2014/main" id="{5C637F25-A090-421B-B7AC-2E01F90A9B51}"/>
              </a:ext>
            </a:extLst>
          </p:cNvPr>
          <p:cNvSpPr>
            <a:spLocks noGrp="1"/>
          </p:cNvSpPr>
          <p:nvPr>
            <p:ph type="sldNum" sz="quarter" idx="12"/>
          </p:nvPr>
        </p:nvSpPr>
        <p:spPr/>
        <p:txBody>
          <a:bodyPr/>
          <a:lstStyle/>
          <a:p>
            <a:fld id="{C8D41F44-9B32-49B0-ABB9-4461BF5AD237}" type="slidenum">
              <a:rPr lang="en-US" smtClean="0"/>
              <a:t>2</a:t>
            </a:fld>
            <a:endParaRPr lang="en-US" dirty="0"/>
          </a:p>
        </p:txBody>
      </p:sp>
    </p:spTree>
    <p:extLst>
      <p:ext uri="{BB962C8B-B14F-4D97-AF65-F5344CB8AC3E}">
        <p14:creationId xmlns:p14="http://schemas.microsoft.com/office/powerpoint/2010/main" val="314107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a:xfrm>
            <a:off x="335280" y="232434"/>
            <a:ext cx="11521440" cy="1325563"/>
          </a:xfrm>
        </p:spPr>
        <p:txBody>
          <a:bodyPr>
            <a:noAutofit/>
          </a:bodyPr>
          <a:lstStyle/>
          <a:p>
            <a:r>
              <a:rPr lang="en-US" sz="3000" dirty="0"/>
              <a:t>After balanced messaging from both sides, support for both versions of the real-estate transfer tax holds steady with minimal shifts. </a:t>
            </a:r>
          </a:p>
        </p:txBody>
      </p:sp>
      <p:sp>
        <p:nvSpPr>
          <p:cNvPr id="5" name="Content Placeholder 4">
            <a:extLst>
              <a:ext uri="{FF2B5EF4-FFF2-40B4-BE49-F238E27FC236}">
                <a16:creationId xmlns:a16="http://schemas.microsoft.com/office/drawing/2014/main" id="{232DA063-9806-4E50-A2DC-AC73C6A9C1A4}"/>
              </a:ext>
            </a:extLst>
          </p:cNvPr>
          <p:cNvSpPr>
            <a:spLocks noGrp="1"/>
          </p:cNvSpPr>
          <p:nvPr>
            <p:ph idx="1"/>
          </p:nvPr>
        </p:nvSpPr>
        <p:spPr>
          <a:xfrm>
            <a:off x="1185544" y="1961306"/>
            <a:ext cx="3343102" cy="409420"/>
          </a:xfrm>
          <a:solidFill>
            <a:schemeClr val="bg1">
              <a:lumMod val="75000"/>
            </a:schemeClr>
          </a:solidFill>
        </p:spPr>
        <p:txBody>
          <a:bodyPr anchor="ctr">
            <a:noAutofit/>
          </a:bodyPr>
          <a:lstStyle/>
          <a:p>
            <a:pPr marL="0" indent="0" algn="ctr">
              <a:buNone/>
            </a:pPr>
            <a:r>
              <a:rPr lang="en-US" sz="2000" b="1" dirty="0"/>
              <a:t>Tiered Increase</a:t>
            </a:r>
          </a:p>
        </p:txBody>
      </p:sp>
      <p:graphicFrame>
        <p:nvGraphicFramePr>
          <p:cNvPr id="7" name="Table 6">
            <a:extLst>
              <a:ext uri="{FF2B5EF4-FFF2-40B4-BE49-F238E27FC236}">
                <a16:creationId xmlns:a16="http://schemas.microsoft.com/office/drawing/2014/main" id="{7706DA5E-EE29-4C50-BA37-06C50875EA07}"/>
              </a:ext>
            </a:extLst>
          </p:cNvPr>
          <p:cNvGraphicFramePr>
            <a:graphicFrameLocks noGrp="1"/>
          </p:cNvGraphicFramePr>
          <p:nvPr/>
        </p:nvGraphicFramePr>
        <p:xfrm>
          <a:off x="89541" y="6287965"/>
          <a:ext cx="4218115" cy="502920"/>
        </p:xfrm>
        <a:graphic>
          <a:graphicData uri="http://schemas.openxmlformats.org/drawingml/2006/table">
            <a:tbl>
              <a:tblPr firstRow="1" bandRow="1">
                <a:tableStyleId>{5C22544A-7EE6-4342-B048-85BDC9FD1C3A}</a:tableStyleId>
              </a:tblPr>
              <a:tblGrid>
                <a:gridCol w="21304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Yes – not so strongly/lean 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 – not so strongly/lean 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Yes – strongly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 strongly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84575EC9-744E-479A-918D-0A3885532FA7}"/>
              </a:ext>
            </a:extLst>
          </p:cNvPr>
          <p:cNvGraphicFramePr/>
          <p:nvPr/>
        </p:nvGraphicFramePr>
        <p:xfrm>
          <a:off x="434595" y="2536872"/>
          <a:ext cx="4845000" cy="327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E42D97-B36D-4986-A15B-6BD58EF48FB6}"/>
              </a:ext>
            </a:extLst>
          </p:cNvPr>
          <p:cNvGraphicFramePr/>
          <p:nvPr/>
        </p:nvGraphicFramePr>
        <p:xfrm>
          <a:off x="6517490" y="2561788"/>
          <a:ext cx="4904080" cy="3276096"/>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4">
            <a:extLst>
              <a:ext uri="{FF2B5EF4-FFF2-40B4-BE49-F238E27FC236}">
                <a16:creationId xmlns:a16="http://schemas.microsoft.com/office/drawing/2014/main" id="{0105FF4F-8DA5-47C7-B62A-90D4EC9B5C48}"/>
              </a:ext>
            </a:extLst>
          </p:cNvPr>
          <p:cNvSpPr txBox="1">
            <a:spLocks/>
          </p:cNvSpPr>
          <p:nvPr/>
        </p:nvSpPr>
        <p:spPr>
          <a:xfrm>
            <a:off x="7256469" y="1961304"/>
            <a:ext cx="3343102" cy="409420"/>
          </a:xfrm>
          <a:prstGeom prst="rect">
            <a:avLst/>
          </a:prstGeom>
          <a:solidFill>
            <a:schemeClr val="bg1">
              <a:lumMod val="7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No Increase</a:t>
            </a:r>
          </a:p>
        </p:txBody>
      </p:sp>
      <p:cxnSp>
        <p:nvCxnSpPr>
          <p:cNvPr id="14" name="Straight Connector 13">
            <a:extLst>
              <a:ext uri="{FF2B5EF4-FFF2-40B4-BE49-F238E27FC236}">
                <a16:creationId xmlns:a16="http://schemas.microsoft.com/office/drawing/2014/main" id="{5055CFE7-524A-4510-980E-6F98D6EFFE1D}"/>
              </a:ext>
            </a:extLst>
          </p:cNvPr>
          <p:cNvCxnSpPr/>
          <p:nvPr/>
        </p:nvCxnSpPr>
        <p:spPr>
          <a:xfrm>
            <a:off x="335280" y="3458058"/>
            <a:ext cx="11751013" cy="0"/>
          </a:xfrm>
          <a:prstGeom prst="line">
            <a:avLst/>
          </a:prstGeom>
          <a:ln w="28575">
            <a:prstDash val="dash"/>
          </a:ln>
        </p:spPr>
        <p:style>
          <a:lnRef idx="1">
            <a:schemeClr val="accent4"/>
          </a:lnRef>
          <a:fillRef idx="0">
            <a:schemeClr val="accent4"/>
          </a:fillRef>
          <a:effectRef idx="0">
            <a:schemeClr val="accent4"/>
          </a:effectRef>
          <a:fontRef idx="minor">
            <a:schemeClr val="tx1"/>
          </a:fontRef>
        </p:style>
      </p:cxnSp>
      <p:sp>
        <p:nvSpPr>
          <p:cNvPr id="17" name="AutoShape 9">
            <a:extLst>
              <a:ext uri="{FF2B5EF4-FFF2-40B4-BE49-F238E27FC236}">
                <a16:creationId xmlns:a16="http://schemas.microsoft.com/office/drawing/2014/main" id="{01D94456-A38D-446F-B883-01056EA2E39A}"/>
              </a:ext>
            </a:extLst>
          </p:cNvPr>
          <p:cNvSpPr>
            <a:spLocks noChangeArrowheads="1"/>
          </p:cNvSpPr>
          <p:nvPr/>
        </p:nvSpPr>
        <p:spPr bwMode="auto">
          <a:xfrm>
            <a:off x="2024701" y="2925322"/>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+3</a:t>
            </a:r>
            <a:r>
              <a:rPr lang="en-US" sz="2400" b="1" dirty="0">
                <a:solidFill>
                  <a:srgbClr val="44546A"/>
                </a:solidFill>
                <a:latin typeface="Calibri" panose="020F0502020204030204"/>
              </a:rPr>
              <a:t>6</a:t>
            </a: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9" name="AutoShape 9">
            <a:extLst>
              <a:ext uri="{FF2B5EF4-FFF2-40B4-BE49-F238E27FC236}">
                <a16:creationId xmlns:a16="http://schemas.microsoft.com/office/drawing/2014/main" id="{500DD9DA-2796-4630-A03E-15AC11DD476F}"/>
              </a:ext>
            </a:extLst>
          </p:cNvPr>
          <p:cNvSpPr>
            <a:spLocks noChangeArrowheads="1"/>
          </p:cNvSpPr>
          <p:nvPr/>
        </p:nvSpPr>
        <p:spPr bwMode="auto">
          <a:xfrm>
            <a:off x="8339500" y="2810416"/>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+3</a:t>
            </a:r>
            <a:r>
              <a:rPr lang="en-US" sz="2400" b="1" dirty="0">
                <a:solidFill>
                  <a:srgbClr val="44546A"/>
                </a:solidFill>
                <a:latin typeface="Calibri" panose="020F0502020204030204"/>
              </a:rPr>
              <a:t>7</a:t>
            </a:r>
            <a:endPar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36A8FAF-DCC5-4EE3-AB3A-A2101593CBF8}"/>
              </a:ext>
            </a:extLst>
          </p:cNvPr>
          <p:cNvSpPr txBox="1"/>
          <p:nvPr/>
        </p:nvSpPr>
        <p:spPr>
          <a:xfrm>
            <a:off x="4202559" y="6067752"/>
            <a:ext cx="43427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Q13/14.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050" dirty="0"/>
              <a:t>Sometimes in a survey like this, people change their minds. If the election were held today, would you vote yes or no on this measure, or are you undecided? [IF YES/NO]: And is that Yes/No strongly or not so strongly? [IF UNDECIDED]: Well, to which side do you lean?</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4880A2C-7E5A-8B0C-C3E8-42155E0D7B16}"/>
              </a:ext>
            </a:extLst>
          </p:cNvPr>
          <p:cNvSpPr txBox="1"/>
          <p:nvPr/>
        </p:nvSpPr>
        <p:spPr>
          <a:xfrm>
            <a:off x="4919827" y="3810238"/>
            <a:ext cx="17254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1/2 Yes Threshold</a:t>
            </a:r>
          </a:p>
        </p:txBody>
      </p:sp>
      <p:sp>
        <p:nvSpPr>
          <p:cNvPr id="20" name="Arrow: Down 19">
            <a:extLst>
              <a:ext uri="{FF2B5EF4-FFF2-40B4-BE49-F238E27FC236}">
                <a16:creationId xmlns:a16="http://schemas.microsoft.com/office/drawing/2014/main" id="{8F2794B3-DDCF-F4D0-C1D6-AE3AC103B316}"/>
              </a:ext>
            </a:extLst>
          </p:cNvPr>
          <p:cNvSpPr/>
          <p:nvPr/>
        </p:nvSpPr>
        <p:spPr>
          <a:xfrm rot="10800000">
            <a:off x="5674511" y="3557864"/>
            <a:ext cx="249676" cy="23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0407DBE-7CEC-4EA6-9113-837F3728E7AA}"/>
              </a:ext>
            </a:extLst>
          </p:cNvPr>
          <p:cNvSpPr>
            <a:spLocks noGrp="1"/>
          </p:cNvSpPr>
          <p:nvPr>
            <p:ph type="sldNum" sz="quarter" idx="12"/>
          </p:nvPr>
        </p:nvSpPr>
        <p:spPr/>
        <p:txBody>
          <a:bodyPr/>
          <a:lstStyle/>
          <a:p>
            <a:fld id="{C8D41F44-9B32-49B0-ABB9-4461BF5AD237}" type="slidenum">
              <a:rPr lang="en-US" smtClean="0"/>
              <a:t>20</a:t>
            </a:fld>
            <a:endParaRPr lang="en-US" dirty="0"/>
          </a:p>
        </p:txBody>
      </p:sp>
    </p:spTree>
    <p:extLst>
      <p:ext uri="{BB962C8B-B14F-4D97-AF65-F5344CB8AC3E}">
        <p14:creationId xmlns:p14="http://schemas.microsoft.com/office/powerpoint/2010/main" val="3348775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a:xfrm>
            <a:off x="559707" y="2446642"/>
            <a:ext cx="10515600" cy="2852737"/>
          </a:xfrm>
        </p:spPr>
        <p:txBody>
          <a:bodyPr/>
          <a:lstStyle/>
          <a:p>
            <a:r>
              <a:rPr lang="en-US" dirty="0"/>
              <a:t>Arts Measure</a:t>
            </a:r>
          </a:p>
        </p:txBody>
      </p:sp>
      <p:pic>
        <p:nvPicPr>
          <p:cNvPr id="2050" name="Picture 2" descr="Ballot, box, choice, vote icon">
            <a:extLst>
              <a:ext uri="{FF2B5EF4-FFF2-40B4-BE49-F238E27FC236}">
                <a16:creationId xmlns:a16="http://schemas.microsoft.com/office/drawing/2014/main" id="{81F9BC6E-8E80-4EB3-B6AE-B5F30163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217" y="638175"/>
            <a:ext cx="3616934" cy="36169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A404F56-DE62-494C-AE21-5C598F94852C}"/>
              </a:ext>
            </a:extLst>
          </p:cNvPr>
          <p:cNvSpPr>
            <a:spLocks noGrp="1"/>
          </p:cNvSpPr>
          <p:nvPr>
            <p:ph type="sldNum" sz="quarter" idx="12"/>
          </p:nvPr>
        </p:nvSpPr>
        <p:spPr/>
        <p:txBody>
          <a:bodyPr/>
          <a:lstStyle/>
          <a:p>
            <a:fld id="{C8D41F44-9B32-49B0-ABB9-4461BF5AD237}" type="slidenum">
              <a:rPr lang="en-US" smtClean="0"/>
              <a:t>21</a:t>
            </a:fld>
            <a:endParaRPr lang="en-US" dirty="0"/>
          </a:p>
        </p:txBody>
      </p:sp>
    </p:spTree>
    <p:extLst>
      <p:ext uri="{BB962C8B-B14F-4D97-AF65-F5344CB8AC3E}">
        <p14:creationId xmlns:p14="http://schemas.microsoft.com/office/powerpoint/2010/main" val="403495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C85-CF9A-46B8-9D54-774922F7B9E9}"/>
              </a:ext>
            </a:extLst>
          </p:cNvPr>
          <p:cNvSpPr>
            <a:spLocks noGrp="1"/>
          </p:cNvSpPr>
          <p:nvPr>
            <p:ph type="ctrTitle"/>
          </p:nvPr>
        </p:nvSpPr>
        <p:spPr>
          <a:xfrm>
            <a:off x="335280" y="355600"/>
            <a:ext cx="11521440" cy="722086"/>
          </a:xfrm>
        </p:spPr>
        <p:txBody>
          <a:bodyPr/>
          <a:lstStyle/>
          <a:p>
            <a:r>
              <a:rPr lang="en-US" dirty="0"/>
              <a:t>Arts Measure Intro</a:t>
            </a:r>
          </a:p>
        </p:txBody>
      </p:sp>
      <p:graphicFrame>
        <p:nvGraphicFramePr>
          <p:cNvPr id="3" name="Table 2">
            <a:extLst>
              <a:ext uri="{FF2B5EF4-FFF2-40B4-BE49-F238E27FC236}">
                <a16:creationId xmlns:a16="http://schemas.microsoft.com/office/drawing/2014/main" id="{A6C34823-754F-4AB0-A6E8-EB5B685A2367}"/>
              </a:ext>
            </a:extLst>
          </p:cNvPr>
          <p:cNvGraphicFramePr>
            <a:graphicFrameLocks noGrp="1"/>
          </p:cNvGraphicFramePr>
          <p:nvPr/>
        </p:nvGraphicFramePr>
        <p:xfrm>
          <a:off x="335280" y="1415866"/>
          <a:ext cx="11234420" cy="4405687"/>
        </p:xfrm>
        <a:graphic>
          <a:graphicData uri="http://schemas.openxmlformats.org/drawingml/2006/table">
            <a:tbl>
              <a:tblPr firstRow="1" bandRow="1">
                <a:tableStyleId>{5C22544A-7EE6-4342-B048-85BDC9FD1C3A}</a:tableStyleId>
              </a:tblPr>
              <a:tblGrid>
                <a:gridCol w="11234420">
                  <a:extLst>
                    <a:ext uri="{9D8B030D-6E8A-4147-A177-3AD203B41FA5}">
                      <a16:colId xmlns:a16="http://schemas.microsoft.com/office/drawing/2014/main" val="717649416"/>
                    </a:ext>
                  </a:extLst>
                </a:gridCol>
              </a:tblGrid>
              <a:tr h="4405687">
                <a:tc>
                  <a:txBody>
                    <a:bodyPr/>
                    <a:lstStyle/>
                    <a:p>
                      <a:r>
                        <a:rPr lang="en-US" sz="3200" b="0" dirty="0">
                          <a:solidFill>
                            <a:schemeClr val="tx1"/>
                          </a:solidFill>
                        </a:rPr>
                        <a:t>This measure would advise the Mayor to work with residents and experts in developing a general “performing arts rescue and maintenance” revenue package to support performing arts institutions and programs in Berkeley, expand performing arts education activities in Berkeley’s public schools, culturally-diverse arts programs, festivals and street fairs, and capital projects for arts.</a:t>
                      </a:r>
                      <a:endParaRPr lang="en-US" sz="3200" b="0" kern="1200" dirty="0">
                        <a:solidFill>
                          <a:schemeClr val="tx1"/>
                        </a:solidFill>
                        <a:effectLst/>
                        <a:latin typeface="+mn-lt"/>
                        <a:ea typeface="+mn-ea"/>
                        <a:cs typeface="+mn-cs"/>
                      </a:endParaRPr>
                    </a:p>
                  </a:txBody>
                  <a:tcPr marT="0" marB="0" anchor="ctr">
                    <a:lnB w="12700" cap="flat" cmpd="sng" algn="ctr">
                      <a:solidFill>
                        <a:schemeClr val="bg1">
                          <a:lumMod val="75000"/>
                        </a:schemeClr>
                      </a:solidFill>
                      <a:prstDash val="solid"/>
                      <a:round/>
                      <a:headEnd type="none" w="med" len="med"/>
                      <a:tailEnd type="none" w="med" len="med"/>
                    </a:lnB>
                    <a:solidFill>
                      <a:srgbClr val="0070C0">
                        <a:alpha val="50000"/>
                      </a:srgbClr>
                    </a:solidFill>
                  </a:tcPr>
                </a:tc>
                <a:extLst>
                  <a:ext uri="{0D108BD9-81ED-4DB2-BD59-A6C34878D82A}">
                    <a16:rowId xmlns:a16="http://schemas.microsoft.com/office/drawing/2014/main" val="3643214145"/>
                  </a:ext>
                </a:extLst>
              </a:tr>
            </a:tbl>
          </a:graphicData>
        </a:graphic>
      </p:graphicFrame>
    </p:spTree>
    <p:extLst>
      <p:ext uri="{BB962C8B-B14F-4D97-AF65-F5344CB8AC3E}">
        <p14:creationId xmlns:p14="http://schemas.microsoft.com/office/powerpoint/2010/main" val="370053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3500" dirty="0"/>
              <a:t>The proposed arts funding measure, which did not include details about taxes or revenue amounts, received a positive response from just over two-thirds of voters. </a:t>
            </a:r>
          </a:p>
        </p:txBody>
      </p:sp>
      <p:sp>
        <p:nvSpPr>
          <p:cNvPr id="5" name="Content Placeholder 4">
            <a:extLst>
              <a:ext uri="{FF2B5EF4-FFF2-40B4-BE49-F238E27FC236}">
                <a16:creationId xmlns:a16="http://schemas.microsoft.com/office/drawing/2014/main" id="{232DA063-9806-4E50-A2DC-AC73C6A9C1A4}"/>
              </a:ext>
            </a:extLst>
          </p:cNvPr>
          <p:cNvSpPr>
            <a:spLocks noGrp="1"/>
          </p:cNvSpPr>
          <p:nvPr>
            <p:ph idx="1"/>
          </p:nvPr>
        </p:nvSpPr>
        <p:spPr>
          <a:xfrm>
            <a:off x="434594" y="2054237"/>
            <a:ext cx="11343748" cy="521419"/>
          </a:xfrm>
          <a:solidFill>
            <a:schemeClr val="bg1">
              <a:lumMod val="75000"/>
            </a:schemeClr>
          </a:solidFill>
        </p:spPr>
        <p:txBody>
          <a:bodyPr anchor="ctr">
            <a:noAutofit/>
          </a:bodyPr>
          <a:lstStyle/>
          <a:p>
            <a:pPr marL="0" indent="0" algn="ctr">
              <a:buNone/>
            </a:pPr>
            <a:r>
              <a:rPr lang="en-US" sz="2000" b="1" dirty="0"/>
              <a:t>Arts Measure </a:t>
            </a:r>
          </a:p>
        </p:txBody>
      </p:sp>
      <p:graphicFrame>
        <p:nvGraphicFramePr>
          <p:cNvPr id="8" name="Chart 7">
            <a:extLst>
              <a:ext uri="{FF2B5EF4-FFF2-40B4-BE49-F238E27FC236}">
                <a16:creationId xmlns:a16="http://schemas.microsoft.com/office/drawing/2014/main" id="{84575EC9-744E-479A-918D-0A3885532FA7}"/>
              </a:ext>
            </a:extLst>
          </p:cNvPr>
          <p:cNvGraphicFramePr/>
          <p:nvPr/>
        </p:nvGraphicFramePr>
        <p:xfrm>
          <a:off x="434594" y="2536872"/>
          <a:ext cx="11343749" cy="337407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36A8FAF-DCC5-4EE3-AB3A-A2101593CBF8}"/>
              </a:ext>
            </a:extLst>
          </p:cNvPr>
          <p:cNvSpPr txBox="1"/>
          <p:nvPr/>
        </p:nvSpPr>
        <p:spPr>
          <a:xfrm>
            <a:off x="4307656" y="6226597"/>
            <a:ext cx="4985883"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Q10</a:t>
            </a:r>
            <a:r>
              <a:rPr lang="en-US" sz="1050" dirty="0"/>
              <a:t>. If the election were held today, would you vote yes or no on this measure, or are you undecided? [IF YES/NO]: And is that Yes/No strongly or not so strongly? [IF UNDECIDED]: Well, to which side do you lean?</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E34B3DEA-E2DA-95D6-CC7A-F74B997C3D71}"/>
              </a:ext>
            </a:extLst>
          </p:cNvPr>
          <p:cNvGraphicFramePr>
            <a:graphicFrameLocks noGrp="1"/>
          </p:cNvGraphicFramePr>
          <p:nvPr/>
        </p:nvGraphicFramePr>
        <p:xfrm>
          <a:off x="89541" y="6287965"/>
          <a:ext cx="4218115" cy="502920"/>
        </p:xfrm>
        <a:graphic>
          <a:graphicData uri="http://schemas.openxmlformats.org/drawingml/2006/table">
            <a:tbl>
              <a:tblPr firstRow="1" bandRow="1">
                <a:tableStyleId>{5C22544A-7EE6-4342-B048-85BDC9FD1C3A}</a:tableStyleId>
              </a:tblPr>
              <a:tblGrid>
                <a:gridCol w="21304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Yes – not so strongly/lean 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No – not so strongly/lean 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Yes – strongly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No– strongly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AutoShape 9">
            <a:extLst>
              <a:ext uri="{FF2B5EF4-FFF2-40B4-BE49-F238E27FC236}">
                <a16:creationId xmlns:a16="http://schemas.microsoft.com/office/drawing/2014/main" id="{927CF625-E53B-3666-5829-902BB79F869F}"/>
              </a:ext>
            </a:extLst>
          </p:cNvPr>
          <p:cNvSpPr>
            <a:spLocks noChangeArrowheads="1"/>
          </p:cNvSpPr>
          <p:nvPr/>
        </p:nvSpPr>
        <p:spPr bwMode="auto">
          <a:xfrm>
            <a:off x="4307656" y="2952677"/>
            <a:ext cx="588520" cy="339143"/>
          </a:xfrm>
          <a:prstGeom prst="bracketPair">
            <a:avLst>
              <a:gd name="adj" fmla="val 16667"/>
            </a:avLst>
          </a:prstGeom>
          <a:noFill/>
          <a:ln w="38100">
            <a:solidFill>
              <a:schemeClr val="tx2"/>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+52</a:t>
            </a:r>
          </a:p>
        </p:txBody>
      </p:sp>
      <p:sp>
        <p:nvSpPr>
          <p:cNvPr id="7" name="Slide Number Placeholder 6">
            <a:extLst>
              <a:ext uri="{FF2B5EF4-FFF2-40B4-BE49-F238E27FC236}">
                <a16:creationId xmlns:a16="http://schemas.microsoft.com/office/drawing/2014/main" id="{F975AFB1-0588-49C2-91AC-1D3948BA1181}"/>
              </a:ext>
            </a:extLst>
          </p:cNvPr>
          <p:cNvSpPr>
            <a:spLocks noGrp="1"/>
          </p:cNvSpPr>
          <p:nvPr>
            <p:ph type="sldNum" sz="quarter" idx="12"/>
          </p:nvPr>
        </p:nvSpPr>
        <p:spPr/>
        <p:txBody>
          <a:bodyPr/>
          <a:lstStyle/>
          <a:p>
            <a:fld id="{C8D41F44-9B32-49B0-ABB9-4461BF5AD237}" type="slidenum">
              <a:rPr lang="en-US" smtClean="0"/>
              <a:t>23</a:t>
            </a:fld>
            <a:endParaRPr lang="en-US" dirty="0"/>
          </a:p>
        </p:txBody>
      </p:sp>
    </p:spTree>
    <p:extLst>
      <p:ext uri="{BB962C8B-B14F-4D97-AF65-F5344CB8AC3E}">
        <p14:creationId xmlns:p14="http://schemas.microsoft.com/office/powerpoint/2010/main" val="172507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ig-puzzle3">
            <a:extLst>
              <a:ext uri="{FF2B5EF4-FFF2-40B4-BE49-F238E27FC236}">
                <a16:creationId xmlns:a16="http://schemas.microsoft.com/office/drawing/2014/main" id="{81362555-F796-4EE1-9C05-A005C0E1F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175" b="26528"/>
          <a:stretch/>
        </p:blipFill>
        <p:spPr bwMode="auto">
          <a:xfrm>
            <a:off x="1"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8527300-A66A-432B-B0A6-0903646A94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1899" y="2379592"/>
            <a:ext cx="4023162" cy="1714758"/>
          </a:xfrm>
          <a:prstGeom prst="rect">
            <a:avLst/>
          </a:prstGeom>
          <a:noFill/>
          <a:ln>
            <a:noFill/>
          </a:ln>
        </p:spPr>
      </p:pic>
      <p:sp>
        <p:nvSpPr>
          <p:cNvPr id="6" name="Text Box 8">
            <a:extLst>
              <a:ext uri="{FF2B5EF4-FFF2-40B4-BE49-F238E27FC236}">
                <a16:creationId xmlns:a16="http://schemas.microsoft.com/office/drawing/2014/main" id="{7A537F90-D7A6-45F2-AA42-70AA2D2826E0}"/>
              </a:ext>
            </a:extLst>
          </p:cNvPr>
          <p:cNvSpPr txBox="1">
            <a:spLocks noChangeArrowheads="1"/>
          </p:cNvSpPr>
          <p:nvPr/>
        </p:nvSpPr>
        <p:spPr bwMode="auto">
          <a:xfrm>
            <a:off x="5914749" y="2446686"/>
            <a:ext cx="5092700" cy="8953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Char char="•"/>
              <a:defRPr sz="2400">
                <a:solidFill>
                  <a:schemeClr val="tx1"/>
                </a:solidFill>
                <a:latin typeface="Calibri" panose="020F0502020204030204" pitchFamily="34" charset="0"/>
              </a:defRPr>
            </a:lvl1pPr>
            <a:lvl2pPr marL="742950" indent="-285750">
              <a:spcBef>
                <a:spcPct val="20000"/>
              </a:spcBef>
              <a:buClr>
                <a:schemeClr val="tx2"/>
              </a:buClr>
              <a:buFont typeface="Times New Roman" panose="02020603050405020304" pitchFamily="18" charset="0"/>
              <a:buChar char="–"/>
              <a:defRPr sz="2000">
                <a:solidFill>
                  <a:schemeClr val="tx1"/>
                </a:solidFill>
                <a:latin typeface="Calibri" panose="020F0502020204030204" pitchFamily="34" charset="0"/>
              </a:defRPr>
            </a:lvl2pPr>
            <a:lvl3pPr marL="1143000" indent="-228600">
              <a:spcBef>
                <a:spcPct val="20000"/>
              </a:spcBef>
              <a:buClr>
                <a:schemeClr val="tx2"/>
              </a:buClr>
              <a:buChar char="•"/>
              <a:defRPr>
                <a:solidFill>
                  <a:schemeClr val="tx1"/>
                </a:solidFill>
                <a:latin typeface="Calibri" panose="020F0502020204030204" pitchFamily="34" charset="0"/>
              </a:defRPr>
            </a:lvl3pPr>
            <a:lvl4pPr marL="1600200" indent="-228600">
              <a:spcBef>
                <a:spcPct val="20000"/>
              </a:spcBef>
              <a:buClr>
                <a:schemeClr val="tx2"/>
              </a:buClr>
              <a:buChar char="–"/>
              <a:defRPr sz="1600">
                <a:solidFill>
                  <a:schemeClr val="tx1"/>
                </a:solidFill>
                <a:latin typeface="Calibri" panose="020F0502020204030204" pitchFamily="34" charset="0"/>
              </a:defRPr>
            </a:lvl4pPr>
            <a:lvl5pPr marL="2057400" indent="-228600">
              <a:spcBef>
                <a:spcPct val="20000"/>
              </a:spcBef>
              <a:buClr>
                <a:schemeClr val="tx2"/>
              </a:buClr>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2"/>
              </a:buClr>
              <a:buChar char="»"/>
              <a:defRPr sz="16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Washington, DC | Berkeley, CA | New York, NY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5"/>
              </a:rPr>
              <a:t>LakeResearch.com</a:t>
            </a:r>
            <a:endPar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202.776.9066</a:t>
            </a:r>
          </a:p>
        </p:txBody>
      </p:sp>
      <p:sp>
        <p:nvSpPr>
          <p:cNvPr id="7" name="TextBox 6">
            <a:extLst>
              <a:ext uri="{FF2B5EF4-FFF2-40B4-BE49-F238E27FC236}">
                <a16:creationId xmlns:a16="http://schemas.microsoft.com/office/drawing/2014/main" id="{9FCF8FF1-EE2E-4DF7-8B6B-E011706FD01A}"/>
              </a:ext>
            </a:extLst>
          </p:cNvPr>
          <p:cNvSpPr txBox="1"/>
          <p:nvPr/>
        </p:nvSpPr>
        <p:spPr>
          <a:xfrm>
            <a:off x="5914749" y="3515965"/>
            <a:ext cx="2735429" cy="2062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David Mermin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dmermin@lakeresearch.com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Nikolai Schweber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nschweber@lakeresearch.com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9770BC5-FBA2-4D5D-8223-348920A02E19}"/>
              </a:ext>
            </a:extLst>
          </p:cNvPr>
          <p:cNvSpPr>
            <a:spLocks noGrp="1"/>
          </p:cNvSpPr>
          <p:nvPr>
            <p:ph type="sldNum" sz="quarter" idx="12"/>
          </p:nvPr>
        </p:nvSpPr>
        <p:spPr/>
        <p:txBody>
          <a:bodyPr/>
          <a:lstStyle/>
          <a:p>
            <a:fld id="{C8D41F44-9B32-49B0-ABB9-4461BF5AD237}" type="slidenum">
              <a:rPr lang="en-US" smtClean="0"/>
              <a:t>24</a:t>
            </a:fld>
            <a:endParaRPr lang="en-US" dirty="0"/>
          </a:p>
        </p:txBody>
      </p:sp>
    </p:spTree>
    <p:extLst>
      <p:ext uri="{BB962C8B-B14F-4D97-AF65-F5344CB8AC3E}">
        <p14:creationId xmlns:p14="http://schemas.microsoft.com/office/powerpoint/2010/main" val="328389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424134" y="1524233"/>
            <a:ext cx="1134373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2000" b="1" dirty="0">
                <a:solidFill>
                  <a:srgbClr val="0D1D29"/>
                </a:solidFill>
                <a:cs typeface="Arial" panose="020B0604020202020204" pitchFamily="34" charset="0"/>
              </a:rPr>
              <a:t>Parks Tax Ballot Measure Options:</a:t>
            </a:r>
          </a:p>
          <a:p>
            <a:pPr lvl="6"/>
            <a:endParaRPr lang="en-US" altLang="en-US" sz="2000" b="1" dirty="0">
              <a:solidFill>
                <a:srgbClr val="0D1D29"/>
              </a:solidFill>
              <a:cs typeface="Arial" panose="020B0604020202020204" pitchFamily="34" charset="0"/>
            </a:endParaRPr>
          </a:p>
          <a:p>
            <a:pPr lvl="3"/>
            <a:r>
              <a:rPr kumimoji="0" lang="en-US" altLang="en-US" sz="2000" b="0"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Percent Increase</a:t>
            </a:r>
            <a:r>
              <a:rPr kumimoji="0" lang="en-US" altLang="en-US" sz="2000" b="0" i="0"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0"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New Annual Revenue</a:t>
            </a:r>
            <a:r>
              <a:rPr kumimoji="0" lang="en-US" altLang="en-US" sz="2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0" i="0" u="sng"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New Total Revenue</a:t>
            </a:r>
          </a:p>
          <a:p>
            <a:r>
              <a:rPr kumimoji="0" lang="en-US" altLang="en-US" sz="2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			20%:  			$3.52M 		$22.3M</a:t>
            </a:r>
          </a:p>
          <a:p>
            <a:pPr lvl="1"/>
            <a:r>
              <a:rPr lang="en-US" altLang="en-US" sz="2000" dirty="0">
                <a:cs typeface="Arial" panose="020B0604020202020204" pitchFamily="34" charset="0"/>
              </a:rPr>
              <a:t>			28%:	  		$5.1M 			$23.4M</a:t>
            </a:r>
            <a:endParaRPr kumimoji="0" lang="en-US" altLang="en-US" sz="2000" b="0" i="0" u="none" strike="noStrike" cap="none" normalizeH="0" baseline="0" dirty="0">
              <a:ln>
                <a:noFill/>
              </a:ln>
              <a:effectLst/>
            </a:endParaRPr>
          </a:p>
          <a:p>
            <a:pPr lvl="1">
              <a:buFontTx/>
              <a:buChar char="•"/>
            </a:pPr>
            <a:endPar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lvl="1">
              <a:buFontTx/>
              <a:buChar char="•"/>
            </a:pPr>
            <a:endParaRPr kumimoji="0" lang="en-US" altLang="en-US" b="0" i="0" strike="noStrike" cap="none" normalizeH="0" baseline="0" dirty="0">
              <a:ln>
                <a:noFill/>
              </a:ln>
              <a:effectLst/>
            </a:endParaRPr>
          </a:p>
        </p:txBody>
      </p:sp>
      <p:pic>
        <p:nvPicPr>
          <p:cNvPr id="5" name="Picture 4">
            <a:extLst>
              <a:ext uri="{FF2B5EF4-FFF2-40B4-BE49-F238E27FC236}">
                <a16:creationId xmlns:a16="http://schemas.microsoft.com/office/drawing/2014/main" id="{106C9C37-D7D0-4269-B43E-E0FF24F243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 t="-11533" r="695" b="11533"/>
          <a:stretch/>
        </p:blipFill>
        <p:spPr>
          <a:xfrm>
            <a:off x="355669" y="3886751"/>
            <a:ext cx="3621772" cy="2716330"/>
          </a:xfrm>
          <a:prstGeom prst="rect">
            <a:avLst/>
          </a:prstGeom>
        </p:spPr>
      </p:pic>
      <p:pic>
        <p:nvPicPr>
          <p:cNvPr id="6" name="Picture 5">
            <a:extLst>
              <a:ext uri="{FF2B5EF4-FFF2-40B4-BE49-F238E27FC236}">
                <a16:creationId xmlns:a16="http://schemas.microsoft.com/office/drawing/2014/main" id="{1D66AA39-C350-4FC9-A67F-00C953446F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7" t="-374" r="4103" b="10694"/>
          <a:stretch/>
        </p:blipFill>
        <p:spPr>
          <a:xfrm>
            <a:off x="4108704" y="4225771"/>
            <a:ext cx="3759528" cy="2377309"/>
          </a:xfrm>
          <a:prstGeom prst="rect">
            <a:avLst/>
          </a:prstGeom>
        </p:spPr>
      </p:pic>
      <p:pic>
        <p:nvPicPr>
          <p:cNvPr id="7" name="Picture 6">
            <a:extLst>
              <a:ext uri="{FF2B5EF4-FFF2-40B4-BE49-F238E27FC236}">
                <a16:creationId xmlns:a16="http://schemas.microsoft.com/office/drawing/2014/main" id="{57132026-2022-45BE-B082-0C0B3BE8F1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098"/>
          <a:stretch/>
        </p:blipFill>
        <p:spPr>
          <a:xfrm>
            <a:off x="7968222" y="4225771"/>
            <a:ext cx="3985199" cy="2377309"/>
          </a:xfrm>
          <a:prstGeom prst="rect">
            <a:avLst/>
          </a:prstGeom>
        </p:spPr>
      </p:pic>
      <p:sp>
        <p:nvSpPr>
          <p:cNvPr id="9" name="TextBox 8">
            <a:extLst>
              <a:ext uri="{FF2B5EF4-FFF2-40B4-BE49-F238E27FC236}">
                <a16:creationId xmlns:a16="http://schemas.microsoft.com/office/drawing/2014/main" id="{F1CB1643-BB8F-499C-AEE6-7ADBECF15993}"/>
              </a:ext>
            </a:extLst>
          </p:cNvPr>
          <p:cNvSpPr txBox="1"/>
          <p:nvPr/>
        </p:nvSpPr>
        <p:spPr>
          <a:xfrm>
            <a:off x="403129" y="254920"/>
            <a:ext cx="11550292" cy="954107"/>
          </a:xfrm>
          <a:prstGeom prst="rect">
            <a:avLst/>
          </a:prstGeom>
          <a:solidFill>
            <a:srgbClr val="3B7B9B">
              <a:alpha val="42000"/>
            </a:srgbClr>
          </a:solidFill>
        </p:spPr>
        <p:txBody>
          <a:bodyPr wrap="square" rtlCol="0">
            <a:spAutoFit/>
          </a:bodyPr>
          <a:lstStyle/>
          <a:p>
            <a:pPr algn="ctr">
              <a:defRPr/>
            </a:pPr>
            <a:r>
              <a:rPr lang="en-US" sz="28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800" cap="all" dirty="0">
              <a:solidFill>
                <a:schemeClr val="bg1"/>
              </a:solidFill>
              <a:latin typeface="Corbel" panose="020B0503020204020204" pitchFamily="34" charset="0"/>
            </a:endParaRPr>
          </a:p>
        </p:txBody>
      </p:sp>
      <p:sp>
        <p:nvSpPr>
          <p:cNvPr id="2" name="Slide Number Placeholder 1">
            <a:extLst>
              <a:ext uri="{FF2B5EF4-FFF2-40B4-BE49-F238E27FC236}">
                <a16:creationId xmlns:a16="http://schemas.microsoft.com/office/drawing/2014/main" id="{2284B398-F93C-4493-B92D-840A1ED101B5}"/>
              </a:ext>
            </a:extLst>
          </p:cNvPr>
          <p:cNvSpPr>
            <a:spLocks noGrp="1"/>
          </p:cNvSpPr>
          <p:nvPr>
            <p:ph type="sldNum" sz="quarter" idx="12"/>
          </p:nvPr>
        </p:nvSpPr>
        <p:spPr/>
        <p:txBody>
          <a:bodyPr/>
          <a:lstStyle/>
          <a:p>
            <a:fld id="{C8D41F44-9B32-49B0-ABB9-4461BF5AD237}" type="slidenum">
              <a:rPr lang="en-US" smtClean="0"/>
              <a:t>25</a:t>
            </a:fld>
            <a:endParaRPr lang="en-US" dirty="0"/>
          </a:p>
        </p:txBody>
      </p:sp>
    </p:spTree>
    <p:extLst>
      <p:ext uri="{BB962C8B-B14F-4D97-AF65-F5344CB8AC3E}">
        <p14:creationId xmlns:p14="http://schemas.microsoft.com/office/powerpoint/2010/main" val="381923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53047" y="1209027"/>
            <a:ext cx="1155029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buFontTx/>
              <a:buChar char="•"/>
            </a:pPr>
            <a:r>
              <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Homeless Services Tax Options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(Measure P)</a:t>
            </a:r>
          </a:p>
          <a:p>
            <a:pPr lvl="1">
              <a:buFontTx/>
              <a:buChar char="•"/>
            </a:pPr>
            <a:endPar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lvl="2">
              <a:buFontTx/>
              <a:buChar char="•"/>
            </a:pPr>
            <a:r>
              <a:rPr lang="en-US" altLang="en-US" sz="2000" dirty="0">
                <a:ea typeface="Times New Roman" panose="02020603050405020304" pitchFamily="18" charset="0"/>
                <a:cs typeface="Arial" panose="020B0604020202020204" pitchFamily="34" charset="0"/>
              </a:rPr>
              <a:t> </a:t>
            </a:r>
            <a:r>
              <a:rPr lang="en-US" altLang="en-US" sz="2000" b="1" dirty="0">
                <a:ea typeface="Times New Roman" panose="02020603050405020304" pitchFamily="18" charset="0"/>
                <a:cs typeface="Arial" panose="020B0604020202020204" pitchFamily="34" charset="0"/>
              </a:rPr>
              <a:t>E</a:t>
            </a:r>
            <a:r>
              <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xtension and Increase</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proposed ballot measure will make the following change:  </a:t>
            </a:r>
          </a:p>
          <a:p>
            <a:pPr lvl="3">
              <a:buFontTx/>
              <a:buChar char="•"/>
            </a:pPr>
            <a:r>
              <a:rPr kumimoji="0" lang="en-US" altLang="en-US" sz="2000" b="0" i="0"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for values of $3M or higher, the rate increase from 2.5% to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3%; </a:t>
            </a:r>
          </a:p>
          <a:p>
            <a:pPr lvl="3">
              <a:buFontTx/>
              <a:buChar char="•"/>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for values of $10M or higher, the rate increases from 2.5% to 3.5%; and </a:t>
            </a:r>
          </a:p>
          <a:p>
            <a:pPr lvl="3">
              <a:buFontTx/>
              <a:buChar char="•"/>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the January 1, 2029 expiration date will be removed.</a:t>
            </a:r>
          </a:p>
          <a:p>
            <a:pPr lvl="2"/>
            <a:r>
              <a:rPr lang="en-US" altLang="en-US" sz="2000" dirty="0">
                <a:ea typeface="Times New Roman" panose="02020603050405020304" pitchFamily="18" charset="0"/>
                <a:cs typeface="Arial" panose="020B0604020202020204" pitchFamily="34" charset="0"/>
              </a:rPr>
              <a:t> </a:t>
            </a:r>
          </a:p>
          <a:p>
            <a:pPr lvl="2">
              <a:buFontTx/>
              <a:buChar char="•"/>
            </a:pPr>
            <a:r>
              <a:rPr lang="en-US" altLang="en-US" sz="2000" b="1" dirty="0">
                <a:ea typeface="Times New Roman" panose="02020603050405020304" pitchFamily="18" charset="0"/>
                <a:cs typeface="Arial" panose="020B0604020202020204" pitchFamily="34" charset="0"/>
              </a:rPr>
              <a:t> Extension Only</a:t>
            </a:r>
            <a:r>
              <a:rPr lang="en-US" altLang="en-US" sz="2000" dirty="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The proposed ballot measure will make the following change:</a:t>
            </a:r>
          </a:p>
          <a:p>
            <a:pPr lvl="3">
              <a:buFontTx/>
              <a:buChar char="•"/>
            </a:pPr>
            <a:r>
              <a:rPr lang="en-US" altLang="en-US" sz="2000" dirty="0">
                <a:ea typeface="Times New Roman" panose="02020603050405020304" pitchFamily="18" charset="0"/>
                <a:cs typeface="Arial" panose="020B0604020202020204" pitchFamily="34" charset="0"/>
              </a:rPr>
              <a:t> the January 1, 2029 expiration date will be removed.</a:t>
            </a:r>
          </a:p>
          <a:p>
            <a:pPr lvl="2">
              <a:buFontTx/>
              <a:buChar char="•"/>
            </a:pPr>
            <a:endParaRPr kumimoji="0" lang="en-US" altLang="en-US" sz="2000" b="0" i="0" u="none" strike="noStrike" cap="none" normalizeH="0" baseline="0" dirty="0">
              <a:ln>
                <a:noFill/>
              </a:ln>
              <a:effectLst/>
            </a:endParaRPr>
          </a:p>
          <a:p>
            <a:pPr lvl="1">
              <a:buFontTx/>
              <a:buChar char="•"/>
            </a:pPr>
            <a:endParaRPr kumimoji="0" lang="en-US" altLang="en-US" sz="2000" b="0" i="0" strike="noStrike" cap="none" normalizeH="0" baseline="0" dirty="0">
              <a:ln>
                <a:noFill/>
              </a:ln>
              <a:effectLst/>
            </a:endParaRPr>
          </a:p>
        </p:txBody>
      </p:sp>
      <p:sp>
        <p:nvSpPr>
          <p:cNvPr id="5" name="TextBox 4">
            <a:extLst>
              <a:ext uri="{FF2B5EF4-FFF2-40B4-BE49-F238E27FC236}">
                <a16:creationId xmlns:a16="http://schemas.microsoft.com/office/drawing/2014/main" id="{D0C3B013-466F-489E-8373-37C5AC4E8854}"/>
              </a:ext>
            </a:extLst>
          </p:cNvPr>
          <p:cNvSpPr txBox="1"/>
          <p:nvPr/>
        </p:nvSpPr>
        <p:spPr>
          <a:xfrm>
            <a:off x="397165" y="254920"/>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pic>
        <p:nvPicPr>
          <p:cNvPr id="3074" name="Picture 6" descr="image001">
            <a:extLst>
              <a:ext uri="{FF2B5EF4-FFF2-40B4-BE49-F238E27FC236}">
                <a16:creationId xmlns:a16="http://schemas.microsoft.com/office/drawing/2014/main" id="{D36DDB5D-CB3E-4954-AFB4-9C6EA47F8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788" y="4198936"/>
            <a:ext cx="4412202" cy="2404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descr="image005">
            <a:extLst>
              <a:ext uri="{FF2B5EF4-FFF2-40B4-BE49-F238E27FC236}">
                <a16:creationId xmlns:a16="http://schemas.microsoft.com/office/drawing/2014/main" id="{EEAA6221-48E8-43C6-8CC2-7AED5A18A95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t="17132" b="17386"/>
          <a:stretch/>
        </p:blipFill>
        <p:spPr bwMode="auto">
          <a:xfrm>
            <a:off x="6646148" y="4134884"/>
            <a:ext cx="4131343" cy="24681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37BCC58-3DD6-489D-AE0F-D997B718F921}"/>
              </a:ext>
            </a:extLst>
          </p:cNvPr>
          <p:cNvSpPr>
            <a:spLocks noGrp="1"/>
          </p:cNvSpPr>
          <p:nvPr>
            <p:ph type="sldNum" sz="quarter" idx="12"/>
          </p:nvPr>
        </p:nvSpPr>
        <p:spPr/>
        <p:txBody>
          <a:bodyPr/>
          <a:lstStyle/>
          <a:p>
            <a:fld id="{C8D41F44-9B32-49B0-ABB9-4461BF5AD237}" type="slidenum">
              <a:rPr lang="en-US" smtClean="0"/>
              <a:t>26</a:t>
            </a:fld>
            <a:endParaRPr lang="en-US" dirty="0"/>
          </a:p>
        </p:txBody>
      </p:sp>
    </p:spTree>
    <p:extLst>
      <p:ext uri="{BB962C8B-B14F-4D97-AF65-F5344CB8AC3E}">
        <p14:creationId xmlns:p14="http://schemas.microsoft.com/office/powerpoint/2010/main" val="189438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397165" y="1939327"/>
            <a:ext cx="749035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r>
              <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Arts Ballot </a:t>
            </a:r>
            <a:r>
              <a:rPr lang="en-US" altLang="en-US" sz="2000" b="1" dirty="0">
                <a:ea typeface="Times New Roman" panose="02020603050405020304" pitchFamily="18" charset="0"/>
                <a:cs typeface="Arial" panose="020B0604020202020204" pitchFamily="34" charset="0"/>
              </a:rPr>
              <a:t>M</a:t>
            </a:r>
            <a:r>
              <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easure </a:t>
            </a:r>
            <a:r>
              <a:rPr lang="en-US" altLang="en-US" sz="2000" b="1" dirty="0">
                <a:ea typeface="Times New Roman" panose="02020603050405020304" pitchFamily="18" charset="0"/>
                <a:cs typeface="Arial" panose="020B0604020202020204" pitchFamily="34" charset="0"/>
              </a:rPr>
              <a:t>O</a:t>
            </a:r>
            <a:r>
              <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ption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(new).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This measure would advise the Mayor to work with residents and experts in developing a general “performing arts rescue and maintenance” revenue package to support performing arts institutions and programs in Berkeley, expand performing arts education activities in Berkeley’s public schools, culturally-diverse arts programs, festivals and street fairs, and capital projects for arts.</a:t>
            </a:r>
          </a:p>
          <a:p>
            <a:pPr lvl="1">
              <a:buFontTx/>
              <a:buChar char="•"/>
            </a:pPr>
            <a:endParaRPr kumimoji="0" lang="en-US" altLang="en-US" sz="2000" b="0" i="0" strike="noStrike" cap="none" normalizeH="0" baseline="0" dirty="0">
              <a:ln>
                <a:noFill/>
              </a:ln>
              <a:effectLst/>
            </a:endParaRPr>
          </a:p>
        </p:txBody>
      </p:sp>
      <p:sp>
        <p:nvSpPr>
          <p:cNvPr id="5" name="TextBox 4">
            <a:extLst>
              <a:ext uri="{FF2B5EF4-FFF2-40B4-BE49-F238E27FC236}">
                <a16:creationId xmlns:a16="http://schemas.microsoft.com/office/drawing/2014/main" id="{57EAEF23-7656-4DF5-AF15-1E3253294707}"/>
              </a:ext>
            </a:extLst>
          </p:cNvPr>
          <p:cNvSpPr txBox="1"/>
          <p:nvPr/>
        </p:nvSpPr>
        <p:spPr>
          <a:xfrm>
            <a:off x="397165" y="254920"/>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pic>
        <p:nvPicPr>
          <p:cNvPr id="1026" name="Picture 1" descr="image001">
            <a:extLst>
              <a:ext uri="{FF2B5EF4-FFF2-40B4-BE49-F238E27FC236}">
                <a16:creationId xmlns:a16="http://schemas.microsoft.com/office/drawing/2014/main" id="{A577D3D2-4C1E-422B-8352-5A64E3143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625"/>
          <a:stretch/>
        </p:blipFill>
        <p:spPr bwMode="auto">
          <a:xfrm>
            <a:off x="8339328" y="1194218"/>
            <a:ext cx="3024089" cy="284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3">
            <a:extLst>
              <a:ext uri="{FF2B5EF4-FFF2-40B4-BE49-F238E27FC236}">
                <a16:creationId xmlns:a16="http://schemas.microsoft.com/office/drawing/2014/main" id="{F3BDEEDE-06AF-402D-A674-75A8849F3E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7824" y="4193475"/>
            <a:ext cx="2865593" cy="228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81F9321-1496-46B4-AE3F-532B89A2853F}"/>
              </a:ext>
            </a:extLst>
          </p:cNvPr>
          <p:cNvSpPr>
            <a:spLocks noGrp="1"/>
          </p:cNvSpPr>
          <p:nvPr>
            <p:ph type="sldNum" sz="quarter" idx="12"/>
          </p:nvPr>
        </p:nvSpPr>
        <p:spPr/>
        <p:txBody>
          <a:bodyPr/>
          <a:lstStyle/>
          <a:p>
            <a:fld id="{C8D41F44-9B32-49B0-ABB9-4461BF5AD237}" type="slidenum">
              <a:rPr lang="en-US" smtClean="0"/>
              <a:t>27</a:t>
            </a:fld>
            <a:endParaRPr lang="en-US" dirty="0"/>
          </a:p>
        </p:txBody>
      </p:sp>
    </p:spTree>
    <p:extLst>
      <p:ext uri="{BB962C8B-B14F-4D97-AF65-F5344CB8AC3E}">
        <p14:creationId xmlns:p14="http://schemas.microsoft.com/office/powerpoint/2010/main" val="163621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397165" y="1275552"/>
            <a:ext cx="1155029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Direction requested on the following:</a:t>
            </a:r>
          </a:p>
          <a:p>
            <a:pPr lvl="1"/>
            <a:endParaRPr lang="en-US" altLang="en-US" sz="2400" b="1" dirty="0">
              <a:ea typeface="Times New Roman" panose="02020603050405020304" pitchFamily="18" charset="0"/>
              <a:cs typeface="Arial" panose="020B0604020202020204" pitchFamily="34" charset="0"/>
            </a:endParaRPr>
          </a:p>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Proceed with ballot measure language for the revenue measures presented?</a:t>
            </a:r>
          </a:p>
          <a:p>
            <a:pPr lvl="1"/>
            <a:endParaRPr lang="en-US" altLang="en-US" sz="2400" b="1" dirty="0">
              <a:ea typeface="Times New Roman" panose="02020603050405020304" pitchFamily="18" charset="0"/>
              <a:cs typeface="Arial" panose="020B0604020202020204" pitchFamily="34" charset="0"/>
            </a:endParaRPr>
          </a:p>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If direction is to proceed with Parks Tax:</a:t>
            </a:r>
            <a:endParaRPr lang="en-US" altLang="en-US" sz="2400" b="1" dirty="0">
              <a:ea typeface="Times New Roman" panose="02020603050405020304" pitchFamily="18" charset="0"/>
              <a:cs typeface="Arial" panose="020B0604020202020204" pitchFamily="34" charset="0"/>
            </a:endParaRPr>
          </a:p>
          <a:p>
            <a:pPr marL="800100" lvl="1" indent="-342900">
              <a:buFont typeface="Arial" panose="020B0604020202020204" pitchFamily="34" charset="0"/>
              <a:buChar char="•"/>
            </a:pPr>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Select an option:</a:t>
            </a:r>
          </a:p>
          <a:p>
            <a:pPr marL="1257300" lvl="2" indent="-342900">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20%</a:t>
            </a:r>
          </a:p>
          <a:p>
            <a:pPr marL="1257300" lvl="2" indent="-342900">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28%</a:t>
            </a:r>
          </a:p>
          <a:p>
            <a:pPr marL="1257300" lvl="2" indent="-342900">
              <a:buFont typeface="Arial" panose="020B0604020202020204" pitchFamily="34" charset="0"/>
              <a:buChar char="•"/>
            </a:pPr>
            <a:endParaRPr lang="en-US" altLang="en-US" sz="2400" b="1" dirty="0">
              <a:ea typeface="Times New Roman" panose="02020603050405020304" pitchFamily="18" charset="0"/>
              <a:cs typeface="Arial" panose="020B0604020202020204" pitchFamily="34" charset="0"/>
            </a:endParaRPr>
          </a:p>
          <a:p>
            <a:pPr lvl="1"/>
            <a:r>
              <a:rPr lang="en-US" altLang="en-US" sz="2400" b="1" dirty="0">
                <a:ea typeface="Times New Roman" panose="02020603050405020304" pitchFamily="18" charset="0"/>
                <a:cs typeface="Arial" panose="020B0604020202020204" pitchFamily="34" charset="0"/>
              </a:rPr>
              <a:t>If direction is to proceed with Homeless Services Tax (Measure P):</a:t>
            </a:r>
          </a:p>
          <a:p>
            <a:pPr marL="800100" lvl="1" indent="-342900">
              <a:buFont typeface="Arial" panose="020B0604020202020204" pitchFamily="34" charset="0"/>
              <a:buChar char="•"/>
            </a:pPr>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Select an option:</a:t>
            </a:r>
          </a:p>
          <a:p>
            <a:pPr marL="1257300" lvl="2" indent="-342900">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Extension &amp; Increase</a:t>
            </a:r>
          </a:p>
          <a:p>
            <a:pPr marL="1257300" lvl="2" indent="-342900">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Extension Only</a:t>
            </a:r>
          </a:p>
          <a:p>
            <a:pPr lvl="1"/>
            <a:endPar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lvl="1">
              <a:buFontTx/>
              <a:buChar char="•"/>
            </a:pPr>
            <a:endParaRPr lang="en-US" sz="2000" b="1" dirty="0">
              <a:cs typeface="Arial" panose="020B0604020202020204" pitchFamily="34" charset="0"/>
            </a:endParaRPr>
          </a:p>
          <a:p>
            <a:pPr lvl="1"/>
            <a:endParaRPr lang="en-US" sz="2000" dirty="0"/>
          </a:p>
          <a:p>
            <a:pPr lvl="1">
              <a:buFontTx/>
              <a:buChar char="•"/>
            </a:pPr>
            <a:endParaRPr kumimoji="0" lang="en-US" altLang="en-US" sz="2000" b="0" i="0" strike="noStrike" cap="none" normalizeH="0" baseline="0" dirty="0">
              <a:ln>
                <a:noFill/>
              </a:ln>
              <a:effectLst/>
            </a:endParaRPr>
          </a:p>
        </p:txBody>
      </p:sp>
      <p:sp>
        <p:nvSpPr>
          <p:cNvPr id="5" name="TextBox 4">
            <a:extLst>
              <a:ext uri="{FF2B5EF4-FFF2-40B4-BE49-F238E27FC236}">
                <a16:creationId xmlns:a16="http://schemas.microsoft.com/office/drawing/2014/main" id="{57EAEF23-7656-4DF5-AF15-1E3253294707}"/>
              </a:ext>
            </a:extLst>
          </p:cNvPr>
          <p:cNvSpPr txBox="1"/>
          <p:nvPr/>
        </p:nvSpPr>
        <p:spPr>
          <a:xfrm>
            <a:off x="397165" y="254920"/>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sp>
        <p:nvSpPr>
          <p:cNvPr id="2" name="Slide Number Placeholder 1">
            <a:extLst>
              <a:ext uri="{FF2B5EF4-FFF2-40B4-BE49-F238E27FC236}">
                <a16:creationId xmlns:a16="http://schemas.microsoft.com/office/drawing/2014/main" id="{D7D16A47-738B-433C-861C-0638E35448B6}"/>
              </a:ext>
            </a:extLst>
          </p:cNvPr>
          <p:cNvSpPr>
            <a:spLocks noGrp="1"/>
          </p:cNvSpPr>
          <p:nvPr>
            <p:ph type="sldNum" sz="quarter" idx="12"/>
          </p:nvPr>
        </p:nvSpPr>
        <p:spPr/>
        <p:txBody>
          <a:bodyPr/>
          <a:lstStyle/>
          <a:p>
            <a:fld id="{C8D41F44-9B32-49B0-ABB9-4461BF5AD237}" type="slidenum">
              <a:rPr lang="en-US" smtClean="0"/>
              <a:t>28</a:t>
            </a:fld>
            <a:endParaRPr lang="en-US" dirty="0"/>
          </a:p>
        </p:txBody>
      </p:sp>
    </p:spTree>
    <p:extLst>
      <p:ext uri="{BB962C8B-B14F-4D97-AF65-F5344CB8AC3E}">
        <p14:creationId xmlns:p14="http://schemas.microsoft.com/office/powerpoint/2010/main" val="2272473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512575" y="277314"/>
            <a:ext cx="11550292" cy="772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endPar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lvl="1"/>
            <a:endParaRPr lang="en-US" altLang="en-US" sz="2000" b="1" dirty="0">
              <a:ea typeface="Times New Roman" panose="02020603050405020304" pitchFamily="18" charset="0"/>
              <a:cs typeface="Arial" panose="020B0604020202020204" pitchFamily="34" charset="0"/>
            </a:endParaRPr>
          </a:p>
          <a:p>
            <a:pPr lvl="1"/>
            <a:endPar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Arts Ballot Measure – Considerations &amp; Options</a:t>
            </a:r>
          </a:p>
          <a:p>
            <a:pPr lvl="1"/>
            <a:endParaRPr lang="en-US" altLang="en-US" sz="2400" b="1" dirty="0">
              <a:ea typeface="Times New Roman" panose="02020603050405020304" pitchFamily="18" charset="0"/>
              <a:cs typeface="Arial" panose="020B0604020202020204" pitchFamily="34" charset="0"/>
            </a:endParaRPr>
          </a:p>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Revenue vehicle not yet identified, as with other measures</a:t>
            </a:r>
          </a:p>
          <a:p>
            <a:pPr lvl="1"/>
            <a:endParaRPr lang="en-US" altLang="en-US" sz="2400" b="1" dirty="0">
              <a:ea typeface="Times New Roman" panose="02020603050405020304" pitchFamily="18" charset="0"/>
              <a:cs typeface="Arial" panose="020B0604020202020204" pitchFamily="34" charset="0"/>
            </a:endParaRPr>
          </a:p>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Option 1: Direct staff to conduct additional surveying specifying the potential tax:</a:t>
            </a:r>
          </a:p>
          <a:p>
            <a:pPr marL="1257300" lvl="2" indent="-342900">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Transit Occupancy Tax (TOT)</a:t>
            </a:r>
          </a:p>
          <a:p>
            <a:pPr marL="1257300" lvl="2" indent="-342900">
              <a:buFont typeface="Arial" panose="020B0604020202020204" pitchFamily="34" charset="0"/>
              <a:buChar char="•"/>
            </a:pPr>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Sales Tax</a:t>
            </a:r>
          </a:p>
          <a:p>
            <a:pPr marL="1257300" lvl="2" indent="-342900">
              <a:buFont typeface="Arial" panose="020B0604020202020204" pitchFamily="34" charset="0"/>
              <a:buChar char="•"/>
            </a:pPr>
            <a:r>
              <a:rPr lang="en-US" altLang="en-US" sz="2400" b="1" dirty="0">
                <a:ea typeface="Times New Roman" panose="02020603050405020304" pitchFamily="18" charset="0"/>
                <a:cs typeface="Arial" panose="020B0604020202020204" pitchFamily="34" charset="0"/>
              </a:rPr>
              <a:t>Parcel Tax</a:t>
            </a:r>
            <a:endPar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1257300" lvl="2" indent="-342900">
              <a:buFont typeface="Arial" panose="020B0604020202020204" pitchFamily="34" charset="0"/>
              <a:buChar char="•"/>
            </a:pPr>
            <a:endPar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buFont typeface="Arial" panose="020B0604020202020204" pitchFamily="34" charset="0"/>
              <a:buChar char="•"/>
            </a:pPr>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Consider arts measure for a fu</a:t>
            </a:r>
            <a:r>
              <a:rPr lang="en-US" altLang="en-US" sz="2400" b="1" dirty="0">
                <a:ea typeface="Times New Roman" panose="02020603050405020304" pitchFamily="18" charset="0"/>
                <a:cs typeface="Arial" panose="020B0604020202020204" pitchFamily="34" charset="0"/>
              </a:rPr>
              <a:t>ture special or regular election</a:t>
            </a:r>
            <a:endPar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marL="1257300" lvl="2" indent="-342900">
              <a:buFont typeface="Arial" panose="020B0604020202020204" pitchFamily="34" charset="0"/>
              <a:buChar char="•"/>
            </a:pPr>
            <a:endParaRPr lang="en-US" altLang="en-US" sz="2400" b="1" dirty="0">
              <a:ea typeface="Times New Roman" panose="02020603050405020304" pitchFamily="18" charset="0"/>
              <a:cs typeface="Arial" panose="020B0604020202020204" pitchFamily="34" charset="0"/>
            </a:endParaRPr>
          </a:p>
          <a:p>
            <a:pPr lvl="1"/>
            <a:r>
              <a:rPr kumimoji="0" lang="en-US" altLang="en-US" sz="24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Option 2: Select a revenue option now and give staff direction to proceed with drafting ballot measure for November 2024 election</a:t>
            </a:r>
          </a:p>
          <a:p>
            <a:pPr marL="800100" lvl="1" indent="-342900">
              <a:buFont typeface="Arial" panose="020B0604020202020204" pitchFamily="34" charset="0"/>
              <a:buChar char="•"/>
            </a:pPr>
            <a:endParaRPr lang="en-US" altLang="en-US" sz="2000" b="1" dirty="0">
              <a:ea typeface="Times New Roman" panose="02020603050405020304" pitchFamily="18" charset="0"/>
              <a:cs typeface="Arial" panose="020B0604020202020204" pitchFamily="34" charset="0"/>
            </a:endParaRPr>
          </a:p>
          <a:p>
            <a:pPr lvl="1"/>
            <a:endPar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endParaRPr>
          </a:p>
          <a:p>
            <a:pPr lvl="1">
              <a:buFontTx/>
              <a:buChar char="•"/>
            </a:pPr>
            <a:endParaRPr lang="en-US" sz="2000" b="1" dirty="0">
              <a:cs typeface="Arial" panose="020B0604020202020204" pitchFamily="34" charset="0"/>
            </a:endParaRPr>
          </a:p>
          <a:p>
            <a:pPr lvl="1"/>
            <a:endParaRPr lang="en-US" sz="2000" dirty="0"/>
          </a:p>
          <a:p>
            <a:pPr lvl="1">
              <a:buFontTx/>
              <a:buChar char="•"/>
            </a:pPr>
            <a:endParaRPr kumimoji="0" lang="en-US" altLang="en-US" sz="2000" b="0" i="0" strike="noStrike" cap="none" normalizeH="0" baseline="0" dirty="0">
              <a:ln>
                <a:noFill/>
              </a:ln>
              <a:effectLst/>
            </a:endParaRPr>
          </a:p>
        </p:txBody>
      </p:sp>
      <p:sp>
        <p:nvSpPr>
          <p:cNvPr id="5" name="TextBox 4">
            <a:extLst>
              <a:ext uri="{FF2B5EF4-FFF2-40B4-BE49-F238E27FC236}">
                <a16:creationId xmlns:a16="http://schemas.microsoft.com/office/drawing/2014/main" id="{57EAEF23-7656-4DF5-AF15-1E3253294707}"/>
              </a:ext>
            </a:extLst>
          </p:cNvPr>
          <p:cNvSpPr txBox="1"/>
          <p:nvPr/>
        </p:nvSpPr>
        <p:spPr>
          <a:xfrm>
            <a:off x="397165" y="254920"/>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sp>
        <p:nvSpPr>
          <p:cNvPr id="2" name="Slide Number Placeholder 1">
            <a:extLst>
              <a:ext uri="{FF2B5EF4-FFF2-40B4-BE49-F238E27FC236}">
                <a16:creationId xmlns:a16="http://schemas.microsoft.com/office/drawing/2014/main" id="{41924A5A-A42F-42B6-A566-55A3EB20E32E}"/>
              </a:ext>
            </a:extLst>
          </p:cNvPr>
          <p:cNvSpPr>
            <a:spLocks noGrp="1"/>
          </p:cNvSpPr>
          <p:nvPr>
            <p:ph type="sldNum" sz="quarter" idx="12"/>
          </p:nvPr>
        </p:nvSpPr>
        <p:spPr/>
        <p:txBody>
          <a:bodyPr/>
          <a:lstStyle/>
          <a:p>
            <a:fld id="{C8D41F44-9B32-49B0-ABB9-4461BF5AD237}" type="slidenum">
              <a:rPr lang="en-US" smtClean="0"/>
              <a:t>29</a:t>
            </a:fld>
            <a:endParaRPr lang="en-US" dirty="0"/>
          </a:p>
        </p:txBody>
      </p:sp>
    </p:spTree>
    <p:extLst>
      <p:ext uri="{BB962C8B-B14F-4D97-AF65-F5344CB8AC3E}">
        <p14:creationId xmlns:p14="http://schemas.microsoft.com/office/powerpoint/2010/main" val="177356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85CAF6-6257-475C-9F6C-A0B026A9A9C6}"/>
              </a:ext>
            </a:extLst>
          </p:cNvPr>
          <p:cNvSpPr>
            <a:spLocks noChangeArrowheads="1"/>
          </p:cNvSpPr>
          <p:nvPr/>
        </p:nvSpPr>
        <p:spPr bwMode="auto">
          <a:xfrm>
            <a:off x="593476" y="830947"/>
            <a:ext cx="1129372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endParaRPr lang="en-US" altLang="en-US" sz="2000"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dirty="0"/>
              <a:t>TIMELINE</a:t>
            </a:r>
          </a:p>
          <a:p>
            <a:endParaRPr lang="en-US" sz="2000" dirty="0"/>
          </a:p>
          <a:p>
            <a:r>
              <a:rPr lang="en-US" sz="2000" dirty="0"/>
              <a:t>City Council action on the Parks Tax, Measure P, and Arts Measure is needed today in order for City staff to have sufficient time to draft final ballot language and return to Council at the July 30, 2024 meeting.</a:t>
            </a:r>
          </a:p>
          <a:p>
            <a:endParaRPr lang="en-US" sz="2000" dirty="0"/>
          </a:p>
          <a:p>
            <a:pPr marL="285750" indent="-285750">
              <a:buFont typeface="Arial" panose="020B0604020202020204" pitchFamily="34" charset="0"/>
              <a:buChar char="•"/>
            </a:pPr>
            <a:r>
              <a:rPr lang="en-US" sz="2000" dirty="0"/>
              <a:t>June 5, 2024 – Completion of the Community Survey.</a:t>
            </a:r>
          </a:p>
          <a:p>
            <a:pPr marL="285750" indent="-285750">
              <a:buFont typeface="Arial" panose="020B0604020202020204" pitchFamily="34" charset="0"/>
              <a:buChar char="•"/>
            </a:pPr>
            <a:r>
              <a:rPr lang="en-US" sz="2000" dirty="0"/>
              <a:t>June 14, 2024 – Presentation on community survey results at Council and decision on what goes on ballot.</a:t>
            </a:r>
          </a:p>
          <a:p>
            <a:pPr marL="285750" indent="-285750">
              <a:buFont typeface="Arial" panose="020B0604020202020204" pitchFamily="34" charset="0"/>
              <a:buChar char="•"/>
            </a:pPr>
            <a:r>
              <a:rPr lang="en-US" sz="2000" dirty="0"/>
              <a:t>June 15 - July 17, 2024 – Staff time to produce final ballot language.</a:t>
            </a:r>
          </a:p>
          <a:p>
            <a:pPr marL="285750" indent="-285750">
              <a:buFont typeface="Arial" panose="020B0604020202020204" pitchFamily="34" charset="0"/>
              <a:buChar char="•"/>
            </a:pPr>
            <a:r>
              <a:rPr lang="en-US" sz="2000" dirty="0"/>
              <a:t>July 25, 2024 – Publishing deadline for the July 30, 2024 Special Council meeting agenda. </a:t>
            </a:r>
          </a:p>
          <a:p>
            <a:pPr marL="285750" indent="-285750">
              <a:buFont typeface="Arial" panose="020B0604020202020204" pitchFamily="34" charset="0"/>
              <a:buChar char="•"/>
            </a:pPr>
            <a:r>
              <a:rPr lang="en-US" sz="2000" dirty="0"/>
              <a:t>July 30, 2024 – Potential Special Council meeting (3:00pm) for formal action to place the measures on the November 2024 ballot. </a:t>
            </a:r>
          </a:p>
          <a:p>
            <a:pPr marL="285750" indent="-285750">
              <a:buFont typeface="Arial" panose="020B0604020202020204" pitchFamily="34" charset="0"/>
              <a:buChar char="•"/>
            </a:pPr>
            <a:r>
              <a:rPr lang="en-US" sz="2000" dirty="0"/>
              <a:t>August 9, 2024 – deadline by which the adopted and signed resolutions that contain the exact text of the measure and the 75-word ballot question must be delivered to the Alameda County Registrar of Voters Office.</a:t>
            </a:r>
            <a:endParaRPr kumimoji="0" lang="en-US" altLang="en-US" sz="2000" b="0" i="0" u="none" strike="noStrike" cap="none" normalizeH="0" baseline="0" dirty="0">
              <a:ln>
                <a:noFill/>
              </a:ln>
              <a:effectLst/>
            </a:endParaRPr>
          </a:p>
        </p:txBody>
      </p:sp>
      <p:sp>
        <p:nvSpPr>
          <p:cNvPr id="3" name="Rectangle 1">
            <a:extLst>
              <a:ext uri="{FF2B5EF4-FFF2-40B4-BE49-F238E27FC236}">
                <a16:creationId xmlns:a16="http://schemas.microsoft.com/office/drawing/2014/main" id="{8A8B1D8F-5384-4C4E-A7D9-182C1D1B9129}"/>
              </a:ext>
            </a:extLst>
          </p:cNvPr>
          <p:cNvSpPr>
            <a:spLocks noChangeArrowheads="1"/>
          </p:cNvSpPr>
          <p:nvPr/>
        </p:nvSpPr>
        <p:spPr bwMode="auto">
          <a:xfrm>
            <a:off x="304800" y="20412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8ADE036-E27A-44C1-A99A-C6F2C130ACCF}"/>
              </a:ext>
            </a:extLst>
          </p:cNvPr>
          <p:cNvSpPr txBox="1"/>
          <p:nvPr/>
        </p:nvSpPr>
        <p:spPr>
          <a:xfrm>
            <a:off x="397165" y="254920"/>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sp>
        <p:nvSpPr>
          <p:cNvPr id="2" name="Slide Number Placeholder 1">
            <a:extLst>
              <a:ext uri="{FF2B5EF4-FFF2-40B4-BE49-F238E27FC236}">
                <a16:creationId xmlns:a16="http://schemas.microsoft.com/office/drawing/2014/main" id="{14BF59C6-F535-4323-AA22-B4E32A49AFB0}"/>
              </a:ext>
            </a:extLst>
          </p:cNvPr>
          <p:cNvSpPr>
            <a:spLocks noGrp="1"/>
          </p:cNvSpPr>
          <p:nvPr>
            <p:ph type="sldNum" sz="quarter" idx="12"/>
          </p:nvPr>
        </p:nvSpPr>
        <p:spPr/>
        <p:txBody>
          <a:bodyPr/>
          <a:lstStyle/>
          <a:p>
            <a:fld id="{C8D41F44-9B32-49B0-ABB9-4461BF5AD237}" type="slidenum">
              <a:rPr lang="en-US" smtClean="0"/>
              <a:t>3</a:t>
            </a:fld>
            <a:endParaRPr lang="en-US" dirty="0"/>
          </a:p>
        </p:txBody>
      </p:sp>
    </p:spTree>
    <p:extLst>
      <p:ext uri="{BB962C8B-B14F-4D97-AF65-F5344CB8AC3E}">
        <p14:creationId xmlns:p14="http://schemas.microsoft.com/office/powerpoint/2010/main" val="2342206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A6CDD-B0BC-4507-B2EC-55EFA13C751B}"/>
              </a:ext>
            </a:extLst>
          </p:cNvPr>
          <p:cNvSpPr>
            <a:spLocks noGrp="1"/>
          </p:cNvSpPr>
          <p:nvPr>
            <p:ph idx="1"/>
          </p:nvPr>
        </p:nvSpPr>
        <p:spPr>
          <a:xfrm>
            <a:off x="576580" y="1806893"/>
            <a:ext cx="10515600" cy="860108"/>
          </a:xfrm>
        </p:spPr>
        <p:txBody>
          <a:bodyPr>
            <a:noAutofit/>
          </a:bodyPr>
          <a:lstStyle/>
          <a:p>
            <a:pPr marL="0" indent="0" algn="ctr">
              <a:buNone/>
            </a:pPr>
            <a:r>
              <a:rPr lang="en-US" sz="6000" b="1" dirty="0"/>
              <a:t>QUESTIONS?</a:t>
            </a:r>
          </a:p>
          <a:p>
            <a:endParaRPr lang="en-US" sz="6000" dirty="0"/>
          </a:p>
        </p:txBody>
      </p:sp>
      <p:sp>
        <p:nvSpPr>
          <p:cNvPr id="5" name="Slide Number Placeholder 4">
            <a:extLst>
              <a:ext uri="{FF2B5EF4-FFF2-40B4-BE49-F238E27FC236}">
                <a16:creationId xmlns:a16="http://schemas.microsoft.com/office/drawing/2014/main" id="{59D7C30C-47EE-4282-A21F-C394C37452F1}"/>
              </a:ext>
            </a:extLst>
          </p:cNvPr>
          <p:cNvSpPr>
            <a:spLocks noGrp="1"/>
          </p:cNvSpPr>
          <p:nvPr>
            <p:ph type="sldNum" sz="quarter" idx="12"/>
          </p:nvPr>
        </p:nvSpPr>
        <p:spPr/>
        <p:txBody>
          <a:bodyPr/>
          <a:lstStyle/>
          <a:p>
            <a:fld id="{C8D41F44-9B32-49B0-ABB9-4461BF5AD237}" type="slidenum">
              <a:rPr lang="en-US" smtClean="0"/>
              <a:t>30</a:t>
            </a:fld>
            <a:endParaRPr lang="en-US" dirty="0"/>
          </a:p>
        </p:txBody>
      </p:sp>
      <p:sp>
        <p:nvSpPr>
          <p:cNvPr id="6" name="TextBox 5">
            <a:extLst>
              <a:ext uri="{FF2B5EF4-FFF2-40B4-BE49-F238E27FC236}">
                <a16:creationId xmlns:a16="http://schemas.microsoft.com/office/drawing/2014/main" id="{CB2DD20A-2887-475E-99F2-BFD1B6B247DF}"/>
              </a:ext>
            </a:extLst>
          </p:cNvPr>
          <p:cNvSpPr txBox="1"/>
          <p:nvPr/>
        </p:nvSpPr>
        <p:spPr>
          <a:xfrm>
            <a:off x="453148" y="208266"/>
            <a:ext cx="11550292" cy="830997"/>
          </a:xfrm>
          <a:prstGeom prst="rect">
            <a:avLst/>
          </a:prstGeom>
          <a:solidFill>
            <a:srgbClr val="3B7B9B">
              <a:alpha val="42000"/>
            </a:srgbClr>
          </a:solidFill>
        </p:spPr>
        <p:txBody>
          <a:bodyPr wrap="square" rtlCol="0">
            <a:spAutoFit/>
          </a:bodyPr>
          <a:lstStyle/>
          <a:p>
            <a:pPr algn="ctr">
              <a:defRPr/>
            </a:pPr>
            <a:r>
              <a:rPr lang="en-US" sz="2400" b="1" cap="all" dirty="0">
                <a:solidFill>
                  <a:srgbClr val="0D1D29"/>
                </a:solidFill>
                <a:latin typeface="Arial" panose="020B0604020202020204" pitchFamily="34" charset="0"/>
                <a:cs typeface="Arial" panose="020B0604020202020204" pitchFamily="34" charset="0"/>
              </a:rPr>
              <a:t>Community Survey RESULTS &amp; Potential Ballot Measures for NovEMBER 2024</a:t>
            </a:r>
            <a:endParaRPr lang="en-US" sz="2400" cap="all" dirty="0">
              <a:solidFill>
                <a:schemeClr val="bg1"/>
              </a:solidFill>
              <a:latin typeface="Corbel" panose="020B0503020204020204" pitchFamily="34" charset="0"/>
            </a:endParaRPr>
          </a:p>
        </p:txBody>
      </p:sp>
    </p:spTree>
    <p:extLst>
      <p:ext uri="{BB962C8B-B14F-4D97-AF65-F5344CB8AC3E}">
        <p14:creationId xmlns:p14="http://schemas.microsoft.com/office/powerpoint/2010/main" val="138113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D48E-58DE-4623-84F2-4B64F0F600A7}"/>
              </a:ext>
            </a:extLst>
          </p:cNvPr>
          <p:cNvSpPr>
            <a:spLocks noGrp="1"/>
          </p:cNvSpPr>
          <p:nvPr>
            <p:ph type="ctrTitle"/>
          </p:nvPr>
        </p:nvSpPr>
        <p:spPr>
          <a:xfrm>
            <a:off x="6243145" y="1921216"/>
            <a:ext cx="5730058" cy="3335209"/>
          </a:xfrm>
        </p:spPr>
        <p:txBody>
          <a:bodyPr anchor="t">
            <a:noAutofit/>
          </a:bodyPr>
          <a:lstStyle/>
          <a:p>
            <a:r>
              <a:rPr lang="en-US" sz="4400" dirty="0"/>
              <a:t>City of Berkeley</a:t>
            </a:r>
            <a:br>
              <a:rPr lang="en-US" sz="2000" dirty="0"/>
            </a:br>
            <a:br>
              <a:rPr lang="en-US" sz="2400" dirty="0"/>
            </a:br>
            <a:r>
              <a:rPr lang="en-US" sz="2400" dirty="0"/>
              <a:t>Findings from a community survey of 500 likely 2024 voters</a:t>
            </a:r>
            <a:br>
              <a:rPr lang="en-US" sz="2400" dirty="0"/>
            </a:br>
            <a:br>
              <a:rPr lang="en-US" sz="2400" dirty="0"/>
            </a:br>
            <a:r>
              <a:rPr lang="en-US" sz="2400" dirty="0">
                <a:solidFill>
                  <a:schemeClr val="tx1"/>
                </a:solidFill>
              </a:rPr>
              <a:t>May 30 - June 4, 2024</a:t>
            </a:r>
            <a:br>
              <a:rPr lang="en-US" sz="2400" dirty="0">
                <a:solidFill>
                  <a:schemeClr val="tx1"/>
                </a:solidFill>
              </a:rPr>
            </a:br>
            <a:endParaRPr lang="en-US" sz="2400" dirty="0">
              <a:solidFill>
                <a:schemeClr val="tx1"/>
              </a:solidFill>
            </a:endParaRPr>
          </a:p>
        </p:txBody>
      </p:sp>
      <p:sp>
        <p:nvSpPr>
          <p:cNvPr id="3" name="TextBox 2">
            <a:extLst>
              <a:ext uri="{FF2B5EF4-FFF2-40B4-BE49-F238E27FC236}">
                <a16:creationId xmlns:a16="http://schemas.microsoft.com/office/drawing/2014/main" id="{267A1669-9E9F-43E0-9B43-38DD49E0E653}"/>
              </a:ext>
            </a:extLst>
          </p:cNvPr>
          <p:cNvSpPr txBox="1"/>
          <p:nvPr/>
        </p:nvSpPr>
        <p:spPr>
          <a:xfrm>
            <a:off x="9687339" y="6211669"/>
            <a:ext cx="2504661" cy="646331"/>
          </a:xfrm>
          <a:prstGeom prst="rect">
            <a:avLst/>
          </a:prstGeom>
          <a:noFill/>
        </p:spPr>
        <p:txBody>
          <a:bodyPr wrap="square" rtlCol="0">
            <a:spAutoFit/>
          </a:bodyPr>
          <a:lstStyle/>
          <a:p>
            <a:pPr algn="r"/>
            <a:r>
              <a:rPr lang="en-US" b="1" dirty="0"/>
              <a:t>David Mermin</a:t>
            </a:r>
          </a:p>
          <a:p>
            <a:pPr algn="r"/>
            <a:r>
              <a:rPr lang="en-US" b="1" dirty="0"/>
              <a:t>Nikolai Schweber</a:t>
            </a:r>
          </a:p>
        </p:txBody>
      </p:sp>
      <p:pic>
        <p:nvPicPr>
          <p:cNvPr id="1026" name="Picture 2" descr="City of Berkeley - 546 updates &amp;mdash; Nextdoor — Nextdoor">
            <a:extLst>
              <a:ext uri="{FF2B5EF4-FFF2-40B4-BE49-F238E27FC236}">
                <a16:creationId xmlns:a16="http://schemas.microsoft.com/office/drawing/2014/main" id="{FA9B0BEE-519C-41A4-92B2-D1E34C4D6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29" y="970175"/>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84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A40EC-AAC9-47F4-B869-109EFC694D27}"/>
              </a:ext>
            </a:extLst>
          </p:cNvPr>
          <p:cNvSpPr>
            <a:spLocks noGrp="1"/>
          </p:cNvSpPr>
          <p:nvPr>
            <p:ph type="title"/>
          </p:nvPr>
        </p:nvSpPr>
        <p:spPr/>
        <p:txBody>
          <a:bodyPr/>
          <a:lstStyle/>
          <a:p>
            <a:r>
              <a:rPr lang="en-US" dirty="0"/>
              <a:t>Methodology</a:t>
            </a:r>
          </a:p>
        </p:txBody>
      </p:sp>
      <p:sp>
        <p:nvSpPr>
          <p:cNvPr id="5" name="Content Placeholder 4">
            <a:extLst>
              <a:ext uri="{FF2B5EF4-FFF2-40B4-BE49-F238E27FC236}">
                <a16:creationId xmlns:a16="http://schemas.microsoft.com/office/drawing/2014/main" id="{2DDF01A2-234A-43C0-A911-AD2D1823FE3C}"/>
              </a:ext>
            </a:extLst>
          </p:cNvPr>
          <p:cNvSpPr>
            <a:spLocks noGrp="1"/>
          </p:cNvSpPr>
          <p:nvPr>
            <p:ph idx="1"/>
          </p:nvPr>
        </p:nvSpPr>
        <p:spPr/>
        <p:txBody>
          <a:bodyPr>
            <a:normAutofit lnSpcReduction="10000"/>
          </a:bodyPr>
          <a:lstStyle/>
          <a:p>
            <a:r>
              <a:rPr lang="en-US" sz="2800" dirty="0"/>
              <a:t>Lake Research Partners designed and administered this survey, which was conducted by live telephone interview and text-to-online.</a:t>
            </a:r>
          </a:p>
          <a:p>
            <a:r>
              <a:rPr lang="en-US" sz="2800" dirty="0"/>
              <a:t>The survey reached a total of 500 likely November 2024 election voters in Berkeley, California.</a:t>
            </a:r>
          </a:p>
          <a:p>
            <a:r>
              <a:rPr lang="en-US" sz="2800" dirty="0"/>
              <a:t>The survey was conducted </a:t>
            </a:r>
            <a:r>
              <a:rPr lang="en-US" dirty="0"/>
              <a:t>May 30 - June 4, 2024.</a:t>
            </a:r>
          </a:p>
          <a:p>
            <a:r>
              <a:rPr lang="en-US" sz="2800" dirty="0"/>
              <a:t>Data were weighted slightly by </a:t>
            </a:r>
            <a:r>
              <a:rPr lang="en-US" dirty="0"/>
              <a:t>gender, region, age, race, party registration, homeownership, and education</a:t>
            </a:r>
            <a:r>
              <a:rPr lang="en-US" sz="2800" dirty="0"/>
              <a:t> to reflect the expected demographic composition of likely November election voters in Berkeley.</a:t>
            </a:r>
          </a:p>
          <a:p>
            <a:r>
              <a:rPr lang="en-US" sz="2800" dirty="0"/>
              <a:t>The margin of error for the full sample is +/-4.4%.</a:t>
            </a:r>
          </a:p>
        </p:txBody>
      </p:sp>
      <p:sp>
        <p:nvSpPr>
          <p:cNvPr id="2" name="Slide Number Placeholder 1">
            <a:extLst>
              <a:ext uri="{FF2B5EF4-FFF2-40B4-BE49-F238E27FC236}">
                <a16:creationId xmlns:a16="http://schemas.microsoft.com/office/drawing/2014/main" id="{2148E44E-5472-4567-814F-30F158C7C87F}"/>
              </a:ext>
            </a:extLst>
          </p:cNvPr>
          <p:cNvSpPr>
            <a:spLocks noGrp="1"/>
          </p:cNvSpPr>
          <p:nvPr>
            <p:ph type="sldNum" sz="quarter" idx="12"/>
          </p:nvPr>
        </p:nvSpPr>
        <p:spPr/>
        <p:txBody>
          <a:bodyPr/>
          <a:lstStyle/>
          <a:p>
            <a:fld id="{C8D41F44-9B32-49B0-ABB9-4461BF5AD237}" type="slidenum">
              <a:rPr lang="en-US" smtClean="0"/>
              <a:t>5</a:t>
            </a:fld>
            <a:endParaRPr lang="en-US" dirty="0"/>
          </a:p>
        </p:txBody>
      </p:sp>
    </p:spTree>
    <p:extLst>
      <p:ext uri="{BB962C8B-B14F-4D97-AF65-F5344CB8AC3E}">
        <p14:creationId xmlns:p14="http://schemas.microsoft.com/office/powerpoint/2010/main" val="52499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8BB5B-0CDB-4B69-9C47-15B5B21291A5}"/>
              </a:ext>
            </a:extLst>
          </p:cNvPr>
          <p:cNvSpPr>
            <a:spLocks noGrp="1"/>
          </p:cNvSpPr>
          <p:nvPr>
            <p:ph type="title"/>
          </p:nvPr>
        </p:nvSpPr>
        <p:spPr>
          <a:xfrm>
            <a:off x="838199" y="2377957"/>
            <a:ext cx="10515600" cy="2852737"/>
          </a:xfrm>
        </p:spPr>
        <p:txBody>
          <a:bodyPr/>
          <a:lstStyle/>
          <a:p>
            <a:pPr algn="ctr"/>
            <a:r>
              <a:rPr lang="en-US" dirty="0"/>
              <a:t>Context</a:t>
            </a:r>
          </a:p>
        </p:txBody>
      </p:sp>
      <p:pic>
        <p:nvPicPr>
          <p:cNvPr id="1026" name="Picture 2" descr="Image result for berkeley">
            <a:extLst>
              <a:ext uri="{FF2B5EF4-FFF2-40B4-BE49-F238E27FC236}">
                <a16:creationId xmlns:a16="http://schemas.microsoft.com/office/drawing/2014/main" id="{9D3166C8-6D2B-4F24-9972-FA18CCDD6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95" y="1195128"/>
            <a:ext cx="5553010" cy="255002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18ABE17-E6AB-4301-8054-8B3A12F51DBA}"/>
              </a:ext>
            </a:extLst>
          </p:cNvPr>
          <p:cNvSpPr>
            <a:spLocks noGrp="1"/>
          </p:cNvSpPr>
          <p:nvPr>
            <p:ph type="sldNum" sz="quarter" idx="12"/>
          </p:nvPr>
        </p:nvSpPr>
        <p:spPr/>
        <p:txBody>
          <a:bodyPr/>
          <a:lstStyle/>
          <a:p>
            <a:fld id="{C8D41F44-9B32-49B0-ABB9-4461BF5AD237}" type="slidenum">
              <a:rPr lang="en-US" smtClean="0"/>
              <a:t>6</a:t>
            </a:fld>
            <a:endParaRPr lang="en-US" dirty="0"/>
          </a:p>
        </p:txBody>
      </p:sp>
    </p:spTree>
    <p:extLst>
      <p:ext uri="{BB962C8B-B14F-4D97-AF65-F5344CB8AC3E}">
        <p14:creationId xmlns:p14="http://schemas.microsoft.com/office/powerpoint/2010/main" val="285058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BC173A7-8306-4C87-92BB-20E15083AA2A}"/>
              </a:ext>
            </a:extLst>
          </p:cNvPr>
          <p:cNvGraphicFramePr/>
          <p:nvPr/>
        </p:nvGraphicFramePr>
        <p:xfrm>
          <a:off x="335280" y="2219417"/>
          <a:ext cx="11367094" cy="417165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4">
            <a:extLst>
              <a:ext uri="{FF2B5EF4-FFF2-40B4-BE49-F238E27FC236}">
                <a16:creationId xmlns:a16="http://schemas.microsoft.com/office/drawing/2014/main" id="{A23C1953-834F-4AF3-AE45-359C4D073343}"/>
              </a:ext>
            </a:extLst>
          </p:cNvPr>
          <p:cNvSpPr txBox="1">
            <a:spLocks/>
          </p:cNvSpPr>
          <p:nvPr/>
        </p:nvSpPr>
        <p:spPr>
          <a:xfrm>
            <a:off x="335280" y="1779075"/>
            <a:ext cx="11521440" cy="365760"/>
          </a:xfrm>
          <a:prstGeom prst="rect">
            <a:avLst/>
          </a:prstGeom>
          <a:solidFill>
            <a:schemeClr val="bg1">
              <a:lumMod val="8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Top Issues in the City of Berkeley</a:t>
            </a:r>
          </a:p>
        </p:txBody>
      </p:sp>
      <p:sp>
        <p:nvSpPr>
          <p:cNvPr id="5" name="Title 1">
            <a:extLst>
              <a:ext uri="{FF2B5EF4-FFF2-40B4-BE49-F238E27FC236}">
                <a16:creationId xmlns:a16="http://schemas.microsoft.com/office/drawing/2014/main" id="{97E8F505-E149-4535-86BA-5C15C0EEB7B6}"/>
              </a:ext>
            </a:extLst>
          </p:cNvPr>
          <p:cNvSpPr>
            <a:spLocks noGrp="1"/>
          </p:cNvSpPr>
          <p:nvPr>
            <p:ph type="ctrTitle"/>
          </p:nvPr>
        </p:nvSpPr>
        <p:spPr>
          <a:xfrm>
            <a:off x="335280" y="267359"/>
            <a:ext cx="11521440" cy="1312724"/>
          </a:xfrm>
        </p:spPr>
        <p:txBody>
          <a:bodyPr>
            <a:noAutofit/>
          </a:bodyPr>
          <a:lstStyle/>
          <a:p>
            <a:r>
              <a:rPr lang="en-US" sz="2400" dirty="0"/>
              <a:t>The highest priority for Berkeley voters is increasing affordable housing for low-income and homeless residents. Other major priorities include repairing deteriorating streets and sidewalks and improving pedestrian, bike, and traffic safety. </a:t>
            </a:r>
          </a:p>
        </p:txBody>
      </p:sp>
      <p:sp>
        <p:nvSpPr>
          <p:cNvPr id="2" name="TextBox 1">
            <a:extLst>
              <a:ext uri="{FF2B5EF4-FFF2-40B4-BE49-F238E27FC236}">
                <a16:creationId xmlns:a16="http://schemas.microsoft.com/office/drawing/2014/main" id="{D1207895-7AAE-4C6A-A894-DA3292844FE6}"/>
              </a:ext>
            </a:extLst>
          </p:cNvPr>
          <p:cNvSpPr txBox="1"/>
          <p:nvPr/>
        </p:nvSpPr>
        <p:spPr>
          <a:xfrm>
            <a:off x="0" y="6391072"/>
            <a:ext cx="7496271" cy="400110"/>
          </a:xfrm>
          <a:prstGeom prst="rect">
            <a:avLst/>
          </a:prstGeom>
          <a:noFill/>
        </p:spPr>
        <p:txBody>
          <a:bodyPr wrap="square" rtlCol="0">
            <a:spAutoFit/>
          </a:bodyPr>
          <a:lstStyle/>
          <a:p>
            <a:r>
              <a:rPr lang="en-US" sz="1000" b="1" dirty="0"/>
              <a:t>Q5. </a:t>
            </a:r>
            <a:r>
              <a:rPr lang="en-US" sz="1000" dirty="0"/>
              <a:t>[T*] Now I’m going to read some different issues that have been identified as important needs in the city of Berkeley. If you had to choose, which one or two of the following would be the highest priority for you personally in the city of Berkeley? [RANDOMIZE]</a:t>
            </a:r>
          </a:p>
        </p:txBody>
      </p:sp>
    </p:spTree>
    <p:extLst>
      <p:ext uri="{BB962C8B-B14F-4D97-AF65-F5344CB8AC3E}">
        <p14:creationId xmlns:p14="http://schemas.microsoft.com/office/powerpoint/2010/main" val="361020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795690" y="2286568"/>
          <a:ext cx="8600619" cy="417073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FED73973-37B7-4522-9EF9-96C8C15FA357}"/>
              </a:ext>
            </a:extLst>
          </p:cNvPr>
          <p:cNvSpPr txBox="1">
            <a:spLocks/>
          </p:cNvSpPr>
          <p:nvPr/>
        </p:nvSpPr>
        <p:spPr>
          <a:xfrm>
            <a:off x="335280" y="195773"/>
            <a:ext cx="115214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70C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j-ea"/>
                <a:cs typeface="+mj-cs"/>
              </a:rPr>
              <a:t>Almost half of Berkeley voters think that things in Berkeley are going in the right direction, while </a:t>
            </a:r>
            <a:r>
              <a:rPr lang="en-US" sz="2800" dirty="0">
                <a:latin typeface="Calibri" panose="020F0502020204030204"/>
              </a:rPr>
              <a:t>one in three </a:t>
            </a:r>
            <a:r>
              <a:rPr kumimoji="0" lang="en-US" sz="2800" b="1" i="0" u="none" strike="noStrike" kern="1200" cap="none" spc="0" normalizeH="0" baseline="0" noProof="0" dirty="0">
                <a:ln>
                  <a:noFill/>
                </a:ln>
                <a:solidFill>
                  <a:srgbClr val="0070C0"/>
                </a:solidFill>
                <a:effectLst/>
                <a:uLnTx/>
                <a:uFillTx/>
                <a:latin typeface="Calibri" panose="020F0502020204030204"/>
                <a:ea typeface="+mj-ea"/>
                <a:cs typeface="+mj-cs"/>
              </a:rPr>
              <a:t>think things are going in the wrong direction and the rest are uncertain. Negativity has slightly increased while positivity has held steady. </a:t>
            </a:r>
          </a:p>
        </p:txBody>
      </p:sp>
      <p:sp>
        <p:nvSpPr>
          <p:cNvPr id="10" name="TextBox 9">
            <a:extLst>
              <a:ext uri="{FF2B5EF4-FFF2-40B4-BE49-F238E27FC236}">
                <a16:creationId xmlns:a16="http://schemas.microsoft.com/office/drawing/2014/main" id="{F89F11B4-4D46-1A67-BEE0-75BDA06D2DB9}"/>
              </a:ext>
            </a:extLst>
          </p:cNvPr>
          <p:cNvSpPr txBox="1"/>
          <p:nvPr/>
        </p:nvSpPr>
        <p:spPr>
          <a:xfrm>
            <a:off x="199176" y="6457303"/>
            <a:ext cx="6373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Q3</a:t>
            </a:r>
            <a:r>
              <a:rPr lang="en-US" sz="900" dirty="0"/>
              <a:t>. [T*] Do you feel that the City of Berkeley is generally headed in the right direction or do you feel things are headed in the wrong direction?</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4">
            <a:extLst>
              <a:ext uri="{FF2B5EF4-FFF2-40B4-BE49-F238E27FC236}">
                <a16:creationId xmlns:a16="http://schemas.microsoft.com/office/drawing/2014/main" id="{06E76D58-D456-759C-2760-F5096BD325E6}"/>
              </a:ext>
            </a:extLst>
          </p:cNvPr>
          <p:cNvSpPr txBox="1">
            <a:spLocks/>
          </p:cNvSpPr>
          <p:nvPr/>
        </p:nvSpPr>
        <p:spPr>
          <a:xfrm>
            <a:off x="335280" y="1715906"/>
            <a:ext cx="11521440" cy="365760"/>
          </a:xfrm>
          <a:prstGeom prst="rect">
            <a:avLst/>
          </a:prstGeom>
          <a:solidFill>
            <a:schemeClr val="bg1">
              <a:lumMod val="75000"/>
            </a:schemeClr>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Do you think that things in Berkeley are going in the right direction, or do you feel things are off on the wrong track? </a:t>
            </a:r>
          </a:p>
        </p:txBody>
      </p:sp>
      <p:sp>
        <p:nvSpPr>
          <p:cNvPr id="2" name="Slide Number Placeholder 1">
            <a:extLst>
              <a:ext uri="{FF2B5EF4-FFF2-40B4-BE49-F238E27FC236}">
                <a16:creationId xmlns:a16="http://schemas.microsoft.com/office/drawing/2014/main" id="{039B53E0-6141-411A-A63D-9473F9111611}"/>
              </a:ext>
            </a:extLst>
          </p:cNvPr>
          <p:cNvSpPr>
            <a:spLocks noGrp="1"/>
          </p:cNvSpPr>
          <p:nvPr>
            <p:ph type="sldNum" sz="quarter" idx="12"/>
          </p:nvPr>
        </p:nvSpPr>
        <p:spPr/>
        <p:txBody>
          <a:bodyPr/>
          <a:lstStyle/>
          <a:p>
            <a:fld id="{C8D41F44-9B32-49B0-ABB9-4461BF5AD237}" type="slidenum">
              <a:rPr lang="en-US" smtClean="0"/>
              <a:t>8</a:t>
            </a:fld>
            <a:endParaRPr lang="en-US" dirty="0"/>
          </a:p>
        </p:txBody>
      </p:sp>
    </p:spTree>
    <p:extLst>
      <p:ext uri="{BB962C8B-B14F-4D97-AF65-F5344CB8AC3E}">
        <p14:creationId xmlns:p14="http://schemas.microsoft.com/office/powerpoint/2010/main" val="87617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52168-AD4E-4A09-BF97-0C7443979246}"/>
              </a:ext>
            </a:extLst>
          </p:cNvPr>
          <p:cNvSpPr>
            <a:spLocks noGrp="1"/>
          </p:cNvSpPr>
          <p:nvPr>
            <p:ph type="title"/>
          </p:nvPr>
        </p:nvSpPr>
        <p:spPr/>
        <p:txBody>
          <a:bodyPr>
            <a:noAutofit/>
          </a:bodyPr>
          <a:lstStyle/>
          <a:p>
            <a:r>
              <a:rPr lang="en-US" sz="3000" dirty="0"/>
              <a:t>Over half of Berkeley residents (54%) think the city is doing a good or excellent job providing services to residents, including 8% who say it is doing an excellent job. About four in ten say the city is doing a just fair or poor job. </a:t>
            </a:r>
          </a:p>
        </p:txBody>
      </p:sp>
      <p:sp>
        <p:nvSpPr>
          <p:cNvPr id="5" name="Content Placeholder 4">
            <a:extLst>
              <a:ext uri="{FF2B5EF4-FFF2-40B4-BE49-F238E27FC236}">
                <a16:creationId xmlns:a16="http://schemas.microsoft.com/office/drawing/2014/main" id="{232DA063-9806-4E50-A2DC-AC73C6A9C1A4}"/>
              </a:ext>
            </a:extLst>
          </p:cNvPr>
          <p:cNvSpPr>
            <a:spLocks noGrp="1"/>
          </p:cNvSpPr>
          <p:nvPr>
            <p:ph idx="1"/>
          </p:nvPr>
        </p:nvSpPr>
        <p:spPr>
          <a:xfrm>
            <a:off x="434594" y="2054237"/>
            <a:ext cx="11343748" cy="521419"/>
          </a:xfrm>
          <a:solidFill>
            <a:schemeClr val="bg1">
              <a:lumMod val="75000"/>
            </a:schemeClr>
          </a:solidFill>
        </p:spPr>
        <p:txBody>
          <a:bodyPr anchor="ctr">
            <a:noAutofit/>
          </a:bodyPr>
          <a:lstStyle/>
          <a:p>
            <a:pPr marL="0" indent="0" algn="ctr">
              <a:buNone/>
            </a:pPr>
            <a:r>
              <a:rPr lang="en-US" sz="2000" b="1" dirty="0"/>
              <a:t>City of Berkeley Job Performance: Providing Services to Residents</a:t>
            </a:r>
          </a:p>
        </p:txBody>
      </p:sp>
      <p:graphicFrame>
        <p:nvGraphicFramePr>
          <p:cNvPr id="7" name="Table 6">
            <a:extLst>
              <a:ext uri="{FF2B5EF4-FFF2-40B4-BE49-F238E27FC236}">
                <a16:creationId xmlns:a16="http://schemas.microsoft.com/office/drawing/2014/main" id="{7706DA5E-EE29-4C50-BA37-06C50875EA07}"/>
              </a:ext>
            </a:extLst>
          </p:cNvPr>
          <p:cNvGraphicFramePr>
            <a:graphicFrameLocks noGrp="1"/>
          </p:cNvGraphicFramePr>
          <p:nvPr/>
        </p:nvGraphicFramePr>
        <p:xfrm>
          <a:off x="89541" y="6287965"/>
          <a:ext cx="4218115" cy="502920"/>
        </p:xfrm>
        <a:graphic>
          <a:graphicData uri="http://schemas.openxmlformats.org/drawingml/2006/table">
            <a:tbl>
              <a:tblPr firstRow="1" bandRow="1">
                <a:tableStyleId>{5C22544A-7EE6-4342-B048-85BDC9FD1C3A}</a:tableStyleId>
              </a:tblPr>
              <a:tblGrid>
                <a:gridCol w="21304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56032">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alpha val="50000"/>
                      </a:srgbClr>
                    </a:solidFill>
                  </a:tcPr>
                </a:tc>
                <a:tc>
                  <a:txBody>
                    <a:bodyPr/>
                    <a:lstStyle/>
                    <a:p>
                      <a:r>
                        <a:rPr lang="en-US" sz="1050" b="0" dirty="0">
                          <a:solidFill>
                            <a:schemeClr val="tx1"/>
                          </a:solidFill>
                        </a:rPr>
                        <a:t>Good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7A77"/>
                    </a:solidFill>
                  </a:tcPr>
                </a:tc>
                <a:tc>
                  <a:txBody>
                    <a:bodyPr/>
                    <a:lstStyle/>
                    <a:p>
                      <a:r>
                        <a:rPr lang="en-US" sz="1050" b="0" dirty="0">
                          <a:solidFill>
                            <a:schemeClr val="tx1"/>
                          </a:solidFill>
                        </a:rPr>
                        <a:t>Fair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15210">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en-US" sz="1050" b="0" dirty="0">
                          <a:solidFill>
                            <a:schemeClr val="tx1"/>
                          </a:solidFill>
                        </a:rPr>
                        <a:t>Excellent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50" b="0" dirty="0">
                          <a:solidFill>
                            <a:schemeClr val="tx1"/>
                          </a:solidFill>
                        </a:rPr>
                        <a:t>Poor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8" name="Chart 7">
            <a:extLst>
              <a:ext uri="{FF2B5EF4-FFF2-40B4-BE49-F238E27FC236}">
                <a16:creationId xmlns:a16="http://schemas.microsoft.com/office/drawing/2014/main" id="{84575EC9-744E-479A-918D-0A3885532FA7}"/>
              </a:ext>
            </a:extLst>
          </p:cNvPr>
          <p:cNvGraphicFramePr/>
          <p:nvPr/>
        </p:nvGraphicFramePr>
        <p:xfrm>
          <a:off x="434594" y="2536872"/>
          <a:ext cx="11343749" cy="337407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36A8FAF-DCC5-4EE3-AB3A-A2101593CBF8}"/>
              </a:ext>
            </a:extLst>
          </p:cNvPr>
          <p:cNvSpPr txBox="1"/>
          <p:nvPr/>
        </p:nvSpPr>
        <p:spPr>
          <a:xfrm>
            <a:off x="4438774" y="6321043"/>
            <a:ext cx="498588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Q4. </a:t>
            </a:r>
            <a:r>
              <a:rPr lang="en-US" sz="1050" dirty="0"/>
              <a:t>[T] How would you rate the job the city of Berkeley is doing in providing services to its residents — excellent, good, fair, or poor?</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11E486D-40B9-4356-9512-89EB8FAAFFBC}"/>
              </a:ext>
            </a:extLst>
          </p:cNvPr>
          <p:cNvSpPr>
            <a:spLocks noGrp="1"/>
          </p:cNvSpPr>
          <p:nvPr>
            <p:ph type="sldNum" sz="quarter" idx="12"/>
          </p:nvPr>
        </p:nvSpPr>
        <p:spPr/>
        <p:txBody>
          <a:bodyPr/>
          <a:lstStyle/>
          <a:p>
            <a:fld id="{C8D41F44-9B32-49B0-ABB9-4461BF5AD237}" type="slidenum">
              <a:rPr lang="en-US" smtClean="0"/>
              <a:t>9</a:t>
            </a:fld>
            <a:endParaRPr lang="en-US" dirty="0"/>
          </a:p>
        </p:txBody>
      </p:sp>
    </p:spTree>
    <p:extLst>
      <p:ext uri="{BB962C8B-B14F-4D97-AF65-F5344CB8AC3E}">
        <p14:creationId xmlns:p14="http://schemas.microsoft.com/office/powerpoint/2010/main" val="18676714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0c923b5-5f0c-4eb8-814e-c5e76260def7">
      <UserInfo>
        <DisplayName>Sprague, David A.</DisplayName>
        <AccountId>104</AccountId>
        <AccountType/>
      </UserInfo>
    </SharedWithUsers>
    <_activity xmlns="c0ab93b0-0a21-4832-83c0-eb82b6485e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D5B635FA0BF4DAA0965AAF9AB269B" ma:contentTypeVersion="17" ma:contentTypeDescription="Create a new document." ma:contentTypeScope="" ma:versionID="cb5a6c69e2b130df6fbf2752af000532">
  <xsd:schema xmlns:xsd="http://www.w3.org/2001/XMLSchema" xmlns:xs="http://www.w3.org/2001/XMLSchema" xmlns:p="http://schemas.microsoft.com/office/2006/metadata/properties" xmlns:ns1="http://schemas.microsoft.com/sharepoint/v3" xmlns:ns3="c0ab93b0-0a21-4832-83c0-eb82b6485e02" xmlns:ns4="b0c923b5-5f0c-4eb8-814e-c5e76260def7" targetNamespace="http://schemas.microsoft.com/office/2006/metadata/properties" ma:root="true" ma:fieldsID="bc7c0c87d64ad1f750622cd6b646bf17" ns1:_="" ns3:_="" ns4:_="">
    <xsd:import namespace="http://schemas.microsoft.com/sharepoint/v3"/>
    <xsd:import namespace="c0ab93b0-0a21-4832-83c0-eb82b6485e02"/>
    <xsd:import namespace="b0c923b5-5f0c-4eb8-814e-c5e76260def7"/>
    <xsd:element name="properties">
      <xsd:complexType>
        <xsd:sequence>
          <xsd:element name="documentManagement">
            <xsd:complexType>
              <xsd:all>
                <xsd:element ref="ns3:MediaServiceMetadata" minOccurs="0"/>
                <xsd:element ref="ns3:MediaServiceFastMetadata" minOccurs="0"/>
                <xsd:element ref="ns3:MediaServiceDateTaken"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ab93b0-0a21-4832-83c0-eb82b6485e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c923b5-5f0c-4eb8-814e-c5e76260de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7D19C-BE1E-47D3-9301-FD977BDF4BA9}">
  <ds:schemaRefs>
    <ds:schemaRef ds:uri="http://schemas.microsoft.com/sharepoint/v3/contenttype/forms"/>
  </ds:schemaRefs>
</ds:datastoreItem>
</file>

<file path=customXml/itemProps2.xml><?xml version="1.0" encoding="utf-8"?>
<ds:datastoreItem xmlns:ds="http://schemas.openxmlformats.org/officeDocument/2006/customXml" ds:itemID="{4AA4B78A-CFB6-4541-971D-140966E02141}">
  <ds:schemaRefs>
    <ds:schemaRef ds:uri="http://purl.org/dc/elements/1.1/"/>
    <ds:schemaRef ds:uri="b0c923b5-5f0c-4eb8-814e-c5e76260def7"/>
    <ds:schemaRef ds:uri="c0ab93b0-0a21-4832-83c0-eb82b6485e02"/>
    <ds:schemaRef ds:uri="http://schemas.microsoft.com/sharepoint/v3"/>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C1E95A7-6306-416D-A59C-343BA76C2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ab93b0-0a21-4832-83c0-eb82b6485e02"/>
    <ds:schemaRef ds:uri="b0c923b5-5f0c-4eb8-814e-c5e76260d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5808</TotalTime>
  <Words>2822</Words>
  <Application>Microsoft Office PowerPoint</Application>
  <PresentationFormat>Widescreen</PresentationFormat>
  <Paragraphs>239</Paragraphs>
  <Slides>30</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Corbel</vt:lpstr>
      <vt:lpstr>Microsoft Sans Serif</vt:lpstr>
      <vt:lpstr>Times New Roman</vt:lpstr>
      <vt:lpstr>Office Theme</vt:lpstr>
      <vt:lpstr>Community Survey RESULTS &amp; Potential Ballot Measures for  NovEMBER 2024 </vt:lpstr>
      <vt:lpstr>PowerPoint Presentation</vt:lpstr>
      <vt:lpstr>PowerPoint Presentation</vt:lpstr>
      <vt:lpstr>City of Berkeley  Findings from a community survey of 500 likely 2024 voters  May 30 - June 4, 2024 </vt:lpstr>
      <vt:lpstr>Methodology</vt:lpstr>
      <vt:lpstr>Context</vt:lpstr>
      <vt:lpstr>The highest priority for Berkeley voters is increasing affordable housing for low-income and homeless residents. Other major priorities include repairing deteriorating streets and sidewalks and improving pedestrian, bike, and traffic safety. </vt:lpstr>
      <vt:lpstr>PowerPoint Presentation</vt:lpstr>
      <vt:lpstr>Over half of Berkeley residents (54%) think the city is doing a good or excellent job providing services to residents, including 8% who say it is doing an excellent job. About four in ten say the city is doing a just fair or poor job. </vt:lpstr>
      <vt:lpstr>Parks Tax </vt:lpstr>
      <vt:lpstr>Parks Tax Intro</vt:lpstr>
      <vt:lpstr>Text of Ballots – Parks Tax </vt:lpstr>
      <vt:lpstr>The 20% parks tax increase narrowly surpasses the 2/3 Yes vote threshold to pass, while the 28% version falls short by several points. The No vote and undecided vote are both slightly higher on the larger increase.</vt:lpstr>
      <vt:lpstr>Parks Tax: Supporter/Opponent Statements</vt:lpstr>
      <vt:lpstr>After balanced messaging from both sides, the smaller 20% parks tax increase falls a few points below the 2/3 threshold needed to pass while the 28% increase remains at a similar level, also below the threshold. </vt:lpstr>
      <vt:lpstr>Real Estate Transfer Tax for Homeless Services</vt:lpstr>
      <vt:lpstr>Full Text of Ballots – Real Estate Transfer Tax</vt:lpstr>
      <vt:lpstr>Both versions of the real estate transfer tax exceed the majority threshold to pass by a significant margin, with support from six in ten voters. The version with the tiered increase receives slightly higher support from voters than the version with no increase. </vt:lpstr>
      <vt:lpstr>Real Estate Transfer Tax: Supporter/Opponent Statements</vt:lpstr>
      <vt:lpstr>After balanced messaging from both sides, support for both versions of the real-estate transfer tax holds steady with minimal shifts. </vt:lpstr>
      <vt:lpstr>Arts Measure</vt:lpstr>
      <vt:lpstr>Arts Measure Intro</vt:lpstr>
      <vt:lpstr>The proposed arts funding measure, which did not include details about taxes or revenue amounts, received a positive response from just over two-thirds of voters.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McDonough, Melissa</dc:creator>
  <cp:lastModifiedBy>Sorensen, Wendy</cp:lastModifiedBy>
  <cp:revision>472</cp:revision>
  <cp:lastPrinted>2019-02-11T23:46:08Z</cp:lastPrinted>
  <dcterms:created xsi:type="dcterms:W3CDTF">2019-02-11T21:22:40Z</dcterms:created>
  <dcterms:modified xsi:type="dcterms:W3CDTF">2024-06-14T21:00:37Z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0x010100F6BD5B635FA0BF4DAA0965AAF9AB269B</vt:lpwstr>
  </property>
  <property fmtid="{D5CDD505-2E9C-101B-9397-08002B2CF9AE}" pid="3" name="TitusGUID">
    <vt:lpwstr>bf8dfd0b-cebd-4cb5-96a8-cfd2245e205b</vt:lpwstr>
  </property>
  <property fmtid="{D5CDD505-2E9C-101B-9397-08002B2CF9AE}" pid="4" name="TitusCOBClassification">
    <vt:lpwstr>Internal</vt:lpwstr>
  </property>
  <property fmtid="{D5CDD505-2E9C-101B-9397-08002B2CF9AE}" pid="5" name="TitusVisualMarking">
    <vt:lpwstr>No</vt:lpwstr>
  </property>
</Properties>
</file>