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4"/>
  </p:sldMasterIdLst>
  <p:notesMasterIdLst>
    <p:notesMasterId r:id="rId14"/>
  </p:notesMasterIdLst>
  <p:sldIdLst>
    <p:sldId id="256" r:id="rId5"/>
    <p:sldId id="595" r:id="rId6"/>
    <p:sldId id="589" r:id="rId7"/>
    <p:sldId id="604" r:id="rId8"/>
    <p:sldId id="601" r:id="rId9"/>
    <p:sldId id="596" r:id="rId10"/>
    <p:sldId id="597" r:id="rId11"/>
    <p:sldId id="598" r:id="rId12"/>
    <p:sldId id="260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994406-0D5F-D531-346F-7962FF473EDC}" name="Nevels, Ronald" initials="NR" userId="S::rnevels@cityofberkeley.info::dc8d9647-33e1-44ac-96cc-bec0e58be729" providerId="AD"/>
  <p188:author id="{5071C572-E2C4-79D5-734D-32DE8777D8F1}" name="Chakko, Matthai" initials="CM" userId="S::mchakko@cityofberkeley.info::5cd08272-7454-4272-baff-b4077202219e" providerId="AD"/>
  <p188:author id="{25977198-275A-27EC-6DED-D60B2BAA980B}" name="Amiri, Wahid" initials="AW" userId="S::wamiri@cityofberkeley.info::d74603c5-0182-42e2-9b8e-75968f5f0329" providerId="AD"/>
  <p188:author id="{4E45B0A0-9110-5452-B044-EFCC052AA6D6}" name="Skramstad, Mary" initials="SM" userId="S::mskramstad@cityofberkeley.info::76d83e22-b56d-4aa2-80bc-77e07f9ca7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36" autoAdjust="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3EBA5-FB18-4124-88B8-B7F7AD8B6E4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1FD1C9-FA3A-4B1D-B441-B51C0EB5C20B}" type="pres">
      <dgm:prSet presAssocID="{8A93EBA5-FB18-4124-88B8-B7F7AD8B6E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F6199A50-1469-409B-A513-218A0D683BDC}" type="presOf" srcId="{8A93EBA5-FB18-4124-88B8-B7F7AD8B6E48}" destId="{EC1FD1C9-FA3A-4B1D-B441-B51C0EB5C2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ED903C-3193-48EF-B6A5-E85A6E514401}" type="datetimeFigureOut">
              <a:t>12/17/2024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C4E1CC-8F32-4B74-A8B1-D98F07381A5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E1CC-8F32-4B74-A8B1-D98F07381A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D2A4E-D2DA-44AB-B803-C4896FFFE5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6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D2A4E-D2DA-44AB-B803-C4896FFFE5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8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D2A4E-D2DA-44AB-B803-C4896FFFE5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7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1CC-8F32-4B74-A8B1-D98F07381A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1CC-8F32-4B74-A8B1-D98F07381A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7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D2A4E-D2DA-44AB-B803-C4896FFFE5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0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1CC-8F32-4B74-A8B1-D98F07381A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hcSlideMaster.Title SlideHeader" descr="  ">
            <a:extLst>
              <a:ext uri="{FF2B5EF4-FFF2-40B4-BE49-F238E27FC236}">
                <a16:creationId xmlns:a16="http://schemas.microsoft.com/office/drawing/2014/main" id="{E50A07A1-E084-4507-A485-FD4C2BEC50E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hcSlideMaster.Panoramic Picture with CaptionHeader" descr="  ">
            <a:extLst>
              <a:ext uri="{FF2B5EF4-FFF2-40B4-BE49-F238E27FC236}">
                <a16:creationId xmlns:a16="http://schemas.microsoft.com/office/drawing/2014/main" id="{3F36586B-E6DA-4877-865C-3298AF40749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3" name="hcSlideMaster.Title and CaptionHeader" descr="  ">
            <a:extLst>
              <a:ext uri="{FF2B5EF4-FFF2-40B4-BE49-F238E27FC236}">
                <a16:creationId xmlns:a16="http://schemas.microsoft.com/office/drawing/2014/main" id="{7A466A4D-8D33-4E93-A377-5B295F4B848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8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hcSlideMaster.Quote with CaptionHeader" descr="  ">
            <a:extLst>
              <a:ext uri="{FF2B5EF4-FFF2-40B4-BE49-F238E27FC236}">
                <a16:creationId xmlns:a16="http://schemas.microsoft.com/office/drawing/2014/main" id="{10224E6E-8E01-4A9D-BFAB-EFB99F17184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2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hcSlideMaster.Name CardHeader" descr="  ">
            <a:extLst>
              <a:ext uri="{FF2B5EF4-FFF2-40B4-BE49-F238E27FC236}">
                <a16:creationId xmlns:a16="http://schemas.microsoft.com/office/drawing/2014/main" id="{D9ECBE69-9DD8-4F96-8344-7BEFD2F6A21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hcSlideMaster.3 ColumnHeader" descr="  ">
            <a:extLst>
              <a:ext uri="{FF2B5EF4-FFF2-40B4-BE49-F238E27FC236}">
                <a16:creationId xmlns:a16="http://schemas.microsoft.com/office/drawing/2014/main" id="{61216A1A-FAEC-47F7-9E1D-EFDDFF83B72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8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hcSlideMaster.3 Picture ColumnHeader" descr="  ">
            <a:extLst>
              <a:ext uri="{FF2B5EF4-FFF2-40B4-BE49-F238E27FC236}">
                <a16:creationId xmlns:a16="http://schemas.microsoft.com/office/drawing/2014/main" id="{464B87CF-9DA3-46F9-82F9-A5EF6072FE6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hcSlideMaster.Title and Vertical TextHeader" descr="  ">
            <a:extLst>
              <a:ext uri="{FF2B5EF4-FFF2-40B4-BE49-F238E27FC236}">
                <a16:creationId xmlns:a16="http://schemas.microsoft.com/office/drawing/2014/main" id="{E19C2E26-A97E-4408-9B36-491EFE1822C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7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hcSlideMaster.Vertical Title and TextHeader" descr="  ">
            <a:extLst>
              <a:ext uri="{FF2B5EF4-FFF2-40B4-BE49-F238E27FC236}">
                <a16:creationId xmlns:a16="http://schemas.microsoft.com/office/drawing/2014/main" id="{B470E61D-2524-4E48-911C-33D27ACC749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0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hcSlideMaster.Title and ContentHeader" descr="  ">
            <a:extLst>
              <a:ext uri="{FF2B5EF4-FFF2-40B4-BE49-F238E27FC236}">
                <a16:creationId xmlns:a16="http://schemas.microsoft.com/office/drawing/2014/main" id="{50FD2E35-38AF-41BC-AC33-39A1A49F6AE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6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hcSlideMaster.Section HeaderHeader" descr="  ">
            <a:extLst>
              <a:ext uri="{FF2B5EF4-FFF2-40B4-BE49-F238E27FC236}">
                <a16:creationId xmlns:a16="http://schemas.microsoft.com/office/drawing/2014/main" id="{0F1EDA9F-BD14-445F-BBFD-EA3C3482A47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6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hcSlideMaster.Two ContentHeader" descr="  ">
            <a:extLst>
              <a:ext uri="{FF2B5EF4-FFF2-40B4-BE49-F238E27FC236}">
                <a16:creationId xmlns:a16="http://schemas.microsoft.com/office/drawing/2014/main" id="{F66CB9A5-EAAB-4A7E-833E-F4E15F2AE00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7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hcSlideMaster.ComparisonHeader" descr="  ">
            <a:extLst>
              <a:ext uri="{FF2B5EF4-FFF2-40B4-BE49-F238E27FC236}">
                <a16:creationId xmlns:a16="http://schemas.microsoft.com/office/drawing/2014/main" id="{92439859-EDAD-4FDD-8BF9-F306FB0BC7E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5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3" name="hcSlideMaster.Title OnlyHeader" descr="  ">
            <a:extLst>
              <a:ext uri="{FF2B5EF4-FFF2-40B4-BE49-F238E27FC236}">
                <a16:creationId xmlns:a16="http://schemas.microsoft.com/office/drawing/2014/main" id="{9B69DCF8-CCAD-4976-BDD3-E99C54091C7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hcSlideMaster.BlankHeader" descr="  ">
            <a:extLst>
              <a:ext uri="{FF2B5EF4-FFF2-40B4-BE49-F238E27FC236}">
                <a16:creationId xmlns:a16="http://schemas.microsoft.com/office/drawing/2014/main" id="{7299FDC3-AF94-4365-8094-8A4C82B9AF0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hcSlideMaster.Content with CaptionHeader" descr="  ">
            <a:extLst>
              <a:ext uri="{FF2B5EF4-FFF2-40B4-BE49-F238E27FC236}">
                <a16:creationId xmlns:a16="http://schemas.microsoft.com/office/drawing/2014/main" id="{FF7165D7-13D1-4F02-B807-5250B6E6828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2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hcSlideMaster.Picture with CaptionHeader" descr="  ">
            <a:extLst>
              <a:ext uri="{FF2B5EF4-FFF2-40B4-BE49-F238E27FC236}">
                <a16:creationId xmlns:a16="http://schemas.microsoft.com/office/drawing/2014/main" id="{F09FC8B5-BB7F-48F7-BFB4-6D7110E1ECA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58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E1867-22FF-4920-95F2-81C64BB8A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290299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200" i="1" dirty="0"/>
              <a:t>West Berkeley Aquatic Park Stormwater Improvement Project</a:t>
            </a:r>
            <a:endParaRPr lang="en-US" sz="6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34724-47DA-446B-9836-526674B54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581437"/>
            <a:ext cx="10260990" cy="120976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 algn="ctr">
              <a:lnSpc>
                <a:spcPct val="90000"/>
              </a:lnSpc>
              <a:buFont typeface="Corbel" pitchFamily="34" charset="0"/>
              <a:buChar char="•"/>
            </a:pPr>
            <a:endParaRPr lang="en-US" sz="1800" b="1" dirty="0">
              <a:solidFill>
                <a:schemeClr val="bg2"/>
              </a:solidFill>
            </a:endParaRPr>
          </a:p>
          <a:p>
            <a:pPr marL="285750" indent="-182880" algn="ctr">
              <a:lnSpc>
                <a:spcPct val="90000"/>
              </a:lnSpc>
              <a:buFont typeface="Corbel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</a:rPr>
              <a:t>RICARDO SALCEDO PE, CITY OF BERKELEY – PROJECT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3FB1F-CFF4-F677-FA18-80CCCAD7E6DA}"/>
              </a:ext>
            </a:extLst>
          </p:cNvPr>
          <p:cNvSpPr txBox="1"/>
          <p:nvPr/>
        </p:nvSpPr>
        <p:spPr>
          <a:xfrm>
            <a:off x="4657234" y="3873918"/>
            <a:ext cx="26182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December 12,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DCB829-CFCA-435A-9656-1A320E34B4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7EDA0-37DD-407E-ACA0-0D8E6FD8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General Project Info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CAB80-6F01-0F2B-7DB3-C704484E7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FD861E-2119-4F2A-B3EC-EDC1FF82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85395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Grant funded water quality improvement project which includes the following:</a:t>
            </a:r>
          </a:p>
          <a:p>
            <a:pPr lvl="1"/>
            <a:r>
              <a:rPr lang="en-US" dirty="0"/>
              <a:t>Green infrastructure adjacent to Dreamland Playground</a:t>
            </a:r>
          </a:p>
          <a:p>
            <a:pPr lvl="1"/>
            <a:r>
              <a:rPr lang="en-US" dirty="0"/>
              <a:t>Trash capture infrastructure on Channing and Bancroft way east of </a:t>
            </a:r>
            <a:r>
              <a:rPr lang="en-US" dirty="0" err="1"/>
              <a:t>UPRR</a:t>
            </a:r>
            <a:r>
              <a:rPr lang="en-US" dirty="0"/>
              <a:t> corridor</a:t>
            </a:r>
          </a:p>
          <a:p>
            <a:pPr lvl="1"/>
            <a:r>
              <a:rPr lang="en-US" dirty="0"/>
              <a:t>Storm drainage improvements along Bancroft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EPA SF Bay Water Quality Improvement Fund (</a:t>
            </a:r>
            <a:r>
              <a:rPr lang="en-US" dirty="0" err="1"/>
              <a:t>SFBWQIF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Competitive grant program focused on improving the water quality of San Francisco Bay</a:t>
            </a:r>
          </a:p>
          <a:p>
            <a:pPr lvl="1"/>
            <a:r>
              <a:rPr lang="en-US" dirty="0"/>
              <a:t>City submitted an application for funding in 2023, was selected, and Council accepted funding on June 25, 2024.</a:t>
            </a:r>
          </a:p>
          <a:p>
            <a:pPr lvl="1"/>
            <a:r>
              <a:rPr lang="en-US" dirty="0"/>
              <a:t>$1.5M with a local match of $1.5M</a:t>
            </a:r>
          </a:p>
          <a:p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87335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80582F-4784-AD70-7C7C-CEC362954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127454"/>
              </p:ext>
            </p:extLst>
          </p:nvPr>
        </p:nvGraphicFramePr>
        <p:xfrm>
          <a:off x="-554182" y="1133361"/>
          <a:ext cx="8128000" cy="559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7B51-3BA3-8606-5005-6CF6C685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94" y="1147701"/>
            <a:ext cx="6928944" cy="36606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2"/>
            <a:r>
              <a:rPr lang="en-US" dirty="0"/>
              <a:t>Dreamland Playground adjacent  to one of the City’s storm drain outfalls to Aquatic park. </a:t>
            </a:r>
          </a:p>
          <a:p>
            <a:pPr lvl="2"/>
            <a:r>
              <a:rPr lang="en-US" dirty="0"/>
              <a:t>Contributing sources of pollutants:</a:t>
            </a:r>
          </a:p>
          <a:p>
            <a:pPr lvl="3"/>
            <a:r>
              <a:rPr lang="en-US" dirty="0"/>
              <a:t>Illegal dumping</a:t>
            </a:r>
          </a:p>
          <a:p>
            <a:pPr lvl="3"/>
            <a:r>
              <a:rPr lang="en-US" dirty="0"/>
              <a:t>Light industrial uses</a:t>
            </a:r>
          </a:p>
          <a:p>
            <a:pPr lvl="3"/>
            <a:r>
              <a:rPr lang="en-US" dirty="0"/>
              <a:t>Commercial uses</a:t>
            </a:r>
          </a:p>
          <a:p>
            <a:pPr lvl="3"/>
            <a:r>
              <a:rPr lang="en-US" dirty="0"/>
              <a:t>Fertilizers</a:t>
            </a:r>
          </a:p>
          <a:p>
            <a:pPr lvl="2"/>
            <a:r>
              <a:rPr lang="en-US" dirty="0"/>
              <a:t>Good candidate for bioretention/flow-through planter installation.</a:t>
            </a:r>
          </a:p>
          <a:p>
            <a:pPr lvl="2"/>
            <a:r>
              <a:rPr lang="en-US" dirty="0"/>
              <a:t>Attempts taken to begin incorporating green infrastructure in 2020 but limited space yielded limited treatment areas</a:t>
            </a:r>
            <a:endParaRPr lang="en-US" dirty="0">
              <a:latin typeface="Century Gothic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79" y="1332088"/>
            <a:ext cx="5244146" cy="539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38" y="4742033"/>
            <a:ext cx="4852288" cy="19365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C456DB-496F-4954-BD40-715DAEB7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Green Infrastructure Opportunity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0DF0-BE2B-4736-9841-50E13E86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425" y="273094"/>
            <a:ext cx="11049000" cy="1325563"/>
          </a:xfrm>
        </p:spPr>
        <p:txBody>
          <a:bodyPr/>
          <a:lstStyle/>
          <a:p>
            <a:pPr algn="ctr"/>
            <a:r>
              <a:rPr lang="en-US" sz="2400" b="1" dirty="0"/>
              <a:t>Proposed Improvements – Channing watershed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2AB3B-96D9-4530-A127-4ED4FED7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45" y="1123342"/>
            <a:ext cx="8775571" cy="517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F32649-9B52-483C-AB8B-16B6E6E2C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5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7E09EA-6737-4779-8900-BB718ACC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2" y="1389720"/>
            <a:ext cx="10177235" cy="51951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E5EFFC-DDC2-4410-B82C-D870E9E12197}"/>
              </a:ext>
            </a:extLst>
          </p:cNvPr>
          <p:cNvSpPr txBox="1">
            <a:spLocks/>
          </p:cNvSpPr>
          <p:nvPr/>
        </p:nvSpPr>
        <p:spPr>
          <a:xfrm>
            <a:off x="1103312" y="452718"/>
            <a:ext cx="8947522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rgbClr val="FFFFFF"/>
                </a:solidFill>
              </a:rPr>
              <a:t>Channing Watershed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CAB80-6F01-0F2B-7DB3-C704484E7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724189-72E5-445D-8047-9E921F24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14" y="2448940"/>
            <a:ext cx="5331355" cy="4246282"/>
          </a:xfrm>
        </p:spPr>
        <p:txBody>
          <a:bodyPr/>
          <a:lstStyle/>
          <a:p>
            <a:r>
              <a:rPr lang="en-US" dirty="0"/>
              <a:t>Removes pollutants from stormwater</a:t>
            </a:r>
          </a:p>
          <a:p>
            <a:pPr lvl="1"/>
            <a:r>
              <a:rPr lang="en-US" dirty="0"/>
              <a:t>Filtration</a:t>
            </a:r>
          </a:p>
          <a:p>
            <a:pPr lvl="1"/>
            <a:r>
              <a:rPr lang="en-US" dirty="0"/>
              <a:t>Uptake by vegetation</a:t>
            </a:r>
          </a:p>
          <a:p>
            <a:pPr lvl="1"/>
            <a:r>
              <a:rPr lang="en-US" dirty="0"/>
              <a:t>Decomposing and breakdown of pollutants by microbes and fungi</a:t>
            </a:r>
          </a:p>
          <a:p>
            <a:r>
              <a:rPr lang="en-US" dirty="0"/>
              <a:t>Specially designed soil media</a:t>
            </a:r>
          </a:p>
          <a:p>
            <a:pPr lvl="1"/>
            <a:r>
              <a:rPr lang="en-US" dirty="0"/>
              <a:t>Achieves design infiltration rate of at least 5 inches/hour</a:t>
            </a:r>
          </a:p>
          <a:p>
            <a:pPr lvl="1"/>
            <a:r>
              <a:rPr lang="en-US" dirty="0"/>
              <a:t>Supports plant growth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480F03-E72E-4055-A964-99EEAC40D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3"/>
          <a:stretch/>
        </p:blipFill>
        <p:spPr>
          <a:xfrm rot="5400000">
            <a:off x="828976" y="2339320"/>
            <a:ext cx="3659234" cy="408599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1D0F8A9-BFC5-4BA6-86DB-6F90DE4B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Bioretention/Flow-through planters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1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CAB80-6F01-0F2B-7DB3-C704484E7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" y="2286162"/>
            <a:ext cx="7068606" cy="4552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713" y="6563767"/>
            <a:ext cx="6160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San Francisco Water Power Sewer Green Infrastructure Construction Guide Book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FD861E-2119-4F2A-B3EC-EDC1FF82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11" y="2295612"/>
            <a:ext cx="5225412" cy="4195481"/>
          </a:xfrm>
        </p:spPr>
        <p:txBody>
          <a:bodyPr/>
          <a:lstStyle/>
          <a:p>
            <a:r>
              <a:rPr lang="en-US" dirty="0"/>
              <a:t>Typically section consists of:</a:t>
            </a:r>
          </a:p>
          <a:p>
            <a:pPr lvl="1"/>
            <a:r>
              <a:rPr lang="en-US" sz="1400" dirty="0"/>
              <a:t>6” ponding storage above </a:t>
            </a:r>
            <a:r>
              <a:rPr lang="en-US" sz="1400" dirty="0" err="1"/>
              <a:t>biotreatment</a:t>
            </a:r>
            <a:r>
              <a:rPr lang="en-US" sz="1400" dirty="0"/>
              <a:t> soil</a:t>
            </a:r>
          </a:p>
          <a:p>
            <a:pPr lvl="1"/>
            <a:r>
              <a:rPr lang="en-US" sz="1400" dirty="0"/>
              <a:t>18” </a:t>
            </a:r>
            <a:r>
              <a:rPr lang="en-US" sz="1400" dirty="0" err="1"/>
              <a:t>Biotreatment</a:t>
            </a:r>
            <a:r>
              <a:rPr lang="en-US" sz="1400" dirty="0"/>
              <a:t> Soil Mix</a:t>
            </a:r>
          </a:p>
          <a:p>
            <a:pPr lvl="1"/>
            <a:r>
              <a:rPr lang="en-US" sz="1400" dirty="0"/>
              <a:t>Permeable rock layer</a:t>
            </a:r>
          </a:p>
          <a:p>
            <a:r>
              <a:rPr lang="en-US" dirty="0"/>
              <a:t>Overflow drainage structure can be included to direct runoff to the public storm drain system in significant storm events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72CBC0-7985-4014-93F3-8F1D2081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Bioretention basins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7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AE6C07-BB36-48DC-8AD9-57A4E331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9" y="1837142"/>
            <a:ext cx="5874484" cy="4747764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18241EE-B4D6-49D0-9515-7D50F09E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359" y="1628431"/>
            <a:ext cx="3295011" cy="3601137"/>
          </a:xfrm>
        </p:spPr>
        <p:txBody>
          <a:bodyPr>
            <a:normAutofit/>
          </a:bodyPr>
          <a:lstStyle/>
          <a:p>
            <a:r>
              <a:rPr lang="en-US" dirty="0"/>
              <a:t>Unlike bioretention basins, flow-through planters do not allow infiltration into the native soil below.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EFDA7-9B19-4767-A935-5AC57E5A20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E599488-8051-4A70-8986-FF5BBC63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Flow-through planters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1ABCC-A3EF-4A90-A41E-4F9217CEEE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31" y="5377426"/>
            <a:ext cx="1223391" cy="122339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AD9957C-9578-42D6-980E-C10F4733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6" y="330301"/>
            <a:ext cx="5248656" cy="1641986"/>
          </a:xfrm>
        </p:spPr>
        <p:txBody>
          <a:bodyPr>
            <a:normAutofit/>
          </a:bodyPr>
          <a:lstStyle/>
          <a:p>
            <a:r>
              <a:rPr lang="en-US" b="1" dirty="0"/>
              <a:t>Project Schedule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BA7B51-3BA3-8606-5005-6CF6C685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6089" y="1972287"/>
            <a:ext cx="10114844" cy="36606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000" dirty="0"/>
              <a:t>Construction deadline to receive Grant Funding is 2027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Construction tentatively expected in 2026.</a:t>
            </a:r>
          </a:p>
          <a:p>
            <a:endParaRPr lang="en-US" dirty="0">
              <a:latin typeface="Century Gothic"/>
              <a:ea typeface="Roboto"/>
              <a:cs typeface="Roboto"/>
            </a:endParaRP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060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e2d930f-bffc-47ac-9a42-3bf4ea2f22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26B7FDF157840B7F183E42F6173FE" ma:contentTypeVersion="18" ma:contentTypeDescription="Create a new document." ma:contentTypeScope="" ma:versionID="463d611e4f3fa72aeffa277c926c737b">
  <xsd:schema xmlns:xsd="http://www.w3.org/2001/XMLSchema" xmlns:xs="http://www.w3.org/2001/XMLSchema" xmlns:p="http://schemas.microsoft.com/office/2006/metadata/properties" xmlns:ns1="http://schemas.microsoft.com/sharepoint/v3" xmlns:ns3="ce2d930f-bffc-47ac-9a42-3bf4ea2f22bd" xmlns:ns4="d4302d3e-8d0f-4185-90c6-7e9452cd0e13" targetNamespace="http://schemas.microsoft.com/office/2006/metadata/properties" ma:root="true" ma:fieldsID="a355e573854356fc16ca45e34f469c81" ns1:_="" ns3:_="" ns4:_="">
    <xsd:import namespace="http://schemas.microsoft.com/sharepoint/v3"/>
    <xsd:import namespace="ce2d930f-bffc-47ac-9a42-3bf4ea2f22bd"/>
    <xsd:import namespace="d4302d3e-8d0f-4185-90c6-7e9452cd0e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d930f-bffc-47ac-9a42-3bf4ea2f2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02d3e-8d0f-4185-90c6-7e9452cd0e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E44EA-410B-48BA-BD55-29C1CFBB11E9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e2d930f-bffc-47ac-9a42-3bf4ea2f22bd"/>
    <ds:schemaRef ds:uri="http://purl.org/dc/elements/1.1/"/>
    <ds:schemaRef ds:uri="d4302d3e-8d0f-4185-90c6-7e9452cd0e13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5D3BE0-31A3-4CE2-9BD0-DA79DBCE4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2d930f-bffc-47ac-9a42-3bf4ea2f22bd"/>
    <ds:schemaRef ds:uri="d4302d3e-8d0f-4185-90c6-7e9452cd0e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AE5121-05EB-4A98-A9F7-B5DF921AA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1214</TotalTime>
  <Words>312</Words>
  <Application>Microsoft Office PowerPoint</Application>
  <PresentationFormat>Widescreen</PresentationFormat>
  <Paragraphs>54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Microsoft Sans Serif</vt:lpstr>
      <vt:lpstr>Roboto</vt:lpstr>
      <vt:lpstr>Wingdings 3</vt:lpstr>
      <vt:lpstr>Ion</vt:lpstr>
      <vt:lpstr>West Berkeley Aquatic Park Stormwater Improvement Project</vt:lpstr>
      <vt:lpstr>General Project Info</vt:lpstr>
      <vt:lpstr>Green Infrastructure Opportunity </vt:lpstr>
      <vt:lpstr>Proposed Improvements – Channing watershed</vt:lpstr>
      <vt:lpstr>PowerPoint Presentation</vt:lpstr>
      <vt:lpstr>Bioretention/Flow-through planters </vt:lpstr>
      <vt:lpstr>Bioretention basins </vt:lpstr>
      <vt:lpstr>Flow-through planters </vt:lpstr>
      <vt:lpstr>Project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 Survey</dc:title>
  <dc:creator>Skramstad, Mary</dc:creator>
  <cp:lastModifiedBy>Salcedo, Ricardo</cp:lastModifiedBy>
  <cp:revision>231</cp:revision>
  <cp:lastPrinted>2024-09-13T23:17:12Z</cp:lastPrinted>
  <dcterms:created xsi:type="dcterms:W3CDTF">2024-06-26T19:50:29Z</dcterms:created>
  <dcterms:modified xsi:type="dcterms:W3CDTF">2024-12-17T18:47:00Z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97b9e7d5-0002-4c9b-87b0-1b3e73eb3dfc</vt:lpwstr>
  </property>
  <property fmtid="{D5CDD505-2E9C-101B-9397-08002B2CF9AE}" pid="3" name="TitusCOBClassification">
    <vt:lpwstr>Internal</vt:lpwstr>
  </property>
  <property fmtid="{D5CDD505-2E9C-101B-9397-08002B2CF9AE}" pid="4" name="TitusVisualMarking">
    <vt:lpwstr>No</vt:lpwstr>
  </property>
  <property fmtid="{D5CDD505-2E9C-101B-9397-08002B2CF9AE}" pid="5" name="ContentTypeId">
    <vt:lpwstr>0x010100C0826B7FDF157840B7F183E42F6173FE</vt:lpwstr>
  </property>
</Properties>
</file>